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738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86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887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846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341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8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11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277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09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291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6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D9C7-F31A-4287-AA7E-6E2EA13BC9C3}" type="datetimeFigureOut">
              <a:rPr lang="es-CL" smtClean="0"/>
              <a:t>09-07-17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C941-FE1F-4C79-AFCA-7F307CAB72C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891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3"/>
          <a:stretch/>
        </p:blipFill>
        <p:spPr>
          <a:xfrm>
            <a:off x="4675533" y="3146914"/>
            <a:ext cx="3582420" cy="329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9"/>
          <a:stretch/>
        </p:blipFill>
        <p:spPr>
          <a:xfrm>
            <a:off x="1012001" y="3143828"/>
            <a:ext cx="3514921" cy="332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8"/>
          <p:cNvSpPr/>
          <p:nvPr/>
        </p:nvSpPr>
        <p:spPr>
          <a:xfrm>
            <a:off x="54898" y="6218349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96812" y="1202106"/>
            <a:ext cx="5151113" cy="1128970"/>
          </a:xfrm>
        </p:spPr>
        <p:txBody>
          <a:bodyPr>
            <a:noAutofit/>
          </a:bodyPr>
          <a:lstStyle/>
          <a:p>
            <a:pPr algn="l"/>
            <a:r>
              <a:rPr lang="es-CL" sz="4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+ </a:t>
            </a:r>
            <a:r>
              <a:rPr lang="es-CL" sz="4200" dirty="0">
                <a:solidFill>
                  <a:srgbClr val="002060"/>
                </a:solidFill>
                <a:latin typeface="Berlin Sans FB" panose="020E0602020502020306" pitchFamily="34" charset="0"/>
              </a:rPr>
              <a:t>Soluciones </a:t>
            </a:r>
            <a:r>
              <a:rPr lang="es-CL" sz="4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descuento por planilla!!</a:t>
            </a:r>
            <a:endParaRPr lang="es-CL" sz="42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-31610"/>
            <a:ext cx="9144000" cy="88665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5" name="Rectángulo 4"/>
          <p:cNvSpPr/>
          <p:nvPr/>
        </p:nvSpPr>
        <p:spPr>
          <a:xfrm>
            <a:off x="9052561" y="365431"/>
            <a:ext cx="101831" cy="6492568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6" name="Rectángulo 5"/>
          <p:cNvSpPr/>
          <p:nvPr/>
        </p:nvSpPr>
        <p:spPr>
          <a:xfrm>
            <a:off x="0" y="389654"/>
            <a:ext cx="69925" cy="646834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" y="354265"/>
            <a:ext cx="3799496" cy="19768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9925" y="6272012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40884" y="64041"/>
            <a:ext cx="5187987" cy="752573"/>
          </a:xfrm>
        </p:spPr>
        <p:txBody>
          <a:bodyPr>
            <a:normAutofit/>
          </a:bodyPr>
          <a:lstStyle/>
          <a:p>
            <a:r>
              <a:rPr lang="es-CL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Te presentamos</a:t>
            </a:r>
            <a:r>
              <a:rPr lang="es-CL" sz="4800" dirty="0" smtClean="0">
                <a:solidFill>
                  <a:schemeClr val="bg1"/>
                </a:solidFill>
              </a:rPr>
              <a:t>…</a:t>
            </a:r>
            <a:endParaRPr lang="es-CL" sz="4800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135457" y="6459465"/>
            <a:ext cx="247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</a:rPr>
              <a:t>GRUPO CONAVICOOP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7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8"/>
          <p:cNvSpPr/>
          <p:nvPr/>
        </p:nvSpPr>
        <p:spPr>
          <a:xfrm>
            <a:off x="54898" y="6218349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-31610"/>
            <a:ext cx="9144000" cy="88665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5" name="Rectángulo 4"/>
          <p:cNvSpPr/>
          <p:nvPr/>
        </p:nvSpPr>
        <p:spPr>
          <a:xfrm>
            <a:off x="9052561" y="365431"/>
            <a:ext cx="101831" cy="6492568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9" name="Rectángulo 8"/>
          <p:cNvSpPr/>
          <p:nvPr/>
        </p:nvSpPr>
        <p:spPr>
          <a:xfrm>
            <a:off x="69925" y="6272012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3135457" y="6459465"/>
            <a:ext cx="247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</a:rPr>
              <a:t>GRUPO CONAVICOOP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15944" y="1847450"/>
            <a:ext cx="8161713" cy="1410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CONCREDICOOP, es una Cooperativa de Ahorro y Crédito que forma parte del </a:t>
            </a:r>
            <a:r>
              <a:rPr lang="es-MX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Grupo de Empresas Conavicoop </a:t>
            </a:r>
            <a:r>
              <a:rPr lang="es-MX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 más de 40 años de presencia en el mercado nacional y líder en viviendas sociales en Chile. </a:t>
            </a:r>
            <a:br>
              <a:rPr lang="es-MX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r>
              <a:rPr lang="es-MX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/>
            </a:r>
            <a:br>
              <a:rPr lang="es-MX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endParaRPr lang="es-MX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15944" y="2642155"/>
            <a:ext cx="8101013" cy="218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000" dirty="0" smtClean="0"/>
              <a:t/>
            </a:r>
            <a:br>
              <a:rPr lang="es-MX" sz="3000" dirty="0" smtClean="0"/>
            </a:br>
            <a:r>
              <a:rPr lang="es-MX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El Objetivo de CONCREDICOOP lo constituye la integración social de las personas, en concordancia con la misión y valores corporativos del Grupo de Empresas CONAVICOOP, que busca en definitiva el otorgamiento de productos y servicios de calidad, a fin de mejorar sus condiciones de vida.  </a:t>
            </a:r>
            <a:br>
              <a:rPr lang="es-MX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endParaRPr lang="es-MX" sz="20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89654"/>
            <a:ext cx="69925" cy="646834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" y="354266"/>
            <a:ext cx="2514557" cy="13082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15944" y="4728534"/>
            <a:ext cx="8101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La </a:t>
            </a:r>
            <a:r>
              <a:rPr lang="es-MX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misión de CONCREDICOOP comprende la promoción del </a:t>
            </a:r>
            <a:r>
              <a:rPr lang="es-MX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AHORRO</a:t>
            </a:r>
            <a:r>
              <a:rPr lang="es-MX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como instrumento para alcanzar el bienestar de la familia chilena, así como facilitar su acceso a través de una planificación ordenada del gasto familiar.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3311" y="300596"/>
            <a:ext cx="6355439" cy="1128970"/>
          </a:xfrm>
        </p:spPr>
        <p:txBody>
          <a:bodyPr>
            <a:noAutofit/>
          </a:bodyPr>
          <a:lstStyle/>
          <a:p>
            <a:pPr algn="l"/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+ </a:t>
            </a:r>
            <a:r>
              <a:rPr lang="es-CL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Soluciones </a:t>
            </a:r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descuento</a:t>
            </a:r>
          </a:p>
          <a:p>
            <a:pPr algn="l"/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s-C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 planilla!!</a:t>
            </a:r>
            <a:endParaRPr lang="es-CL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665018" y="2784764"/>
            <a:ext cx="7491846" cy="62345"/>
          </a:xfrm>
          <a:prstGeom prst="line">
            <a:avLst/>
          </a:prstGeom>
          <a:ln w="15875">
            <a:solidFill>
              <a:srgbClr val="FD670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671944" y="4620490"/>
            <a:ext cx="7491846" cy="62345"/>
          </a:xfrm>
          <a:prstGeom prst="line">
            <a:avLst/>
          </a:prstGeom>
          <a:ln w="15875">
            <a:solidFill>
              <a:srgbClr val="FD670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99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8"/>
          <p:cNvSpPr/>
          <p:nvPr/>
        </p:nvSpPr>
        <p:spPr>
          <a:xfrm>
            <a:off x="54898" y="6218349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-31610"/>
            <a:ext cx="9144000" cy="88665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5" name="Rectángulo 4"/>
          <p:cNvSpPr/>
          <p:nvPr/>
        </p:nvSpPr>
        <p:spPr>
          <a:xfrm>
            <a:off x="9052561" y="365431"/>
            <a:ext cx="101831" cy="6492568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9" name="Rectángulo 8"/>
          <p:cNvSpPr/>
          <p:nvPr/>
        </p:nvSpPr>
        <p:spPr>
          <a:xfrm>
            <a:off x="69925" y="6272012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3135457" y="6459465"/>
            <a:ext cx="247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</a:rPr>
              <a:t>GRUPO CONAVICOOP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89654"/>
            <a:ext cx="69925" cy="646834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" y="354266"/>
            <a:ext cx="2514557" cy="130828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6266365" y="3181180"/>
            <a:ext cx="2710175" cy="2506904"/>
            <a:chOff x="6266365" y="3181180"/>
            <a:chExt cx="2710175" cy="2506904"/>
          </a:xfrm>
        </p:grpSpPr>
        <p:grpSp>
          <p:nvGrpSpPr>
            <p:cNvPr id="11" name="Grupo 10"/>
            <p:cNvGrpSpPr/>
            <p:nvPr/>
          </p:nvGrpSpPr>
          <p:grpSpPr>
            <a:xfrm>
              <a:off x="6758528" y="3181180"/>
              <a:ext cx="2116839" cy="1586886"/>
              <a:chOff x="1107506" y="3731915"/>
              <a:chExt cx="2116839" cy="1586886"/>
            </a:xfrm>
          </p:grpSpPr>
          <p:sp>
            <p:nvSpPr>
              <p:cNvPr id="38" name="Rectángulo 2"/>
              <p:cNvSpPr/>
              <p:nvPr/>
            </p:nvSpPr>
            <p:spPr>
              <a:xfrm rot="5400000">
                <a:off x="1347528" y="3491893"/>
                <a:ext cx="1586886" cy="2066929"/>
              </a:xfrm>
              <a:custGeom>
                <a:avLst/>
                <a:gdLst>
                  <a:gd name="connsiteX0" fmla="*/ 0 w 6317673"/>
                  <a:gd name="connsiteY0" fmla="*/ 0 h 1063713"/>
                  <a:gd name="connsiteX1" fmla="*/ 6317673 w 6317673"/>
                  <a:gd name="connsiteY1" fmla="*/ 0 h 1063713"/>
                  <a:gd name="connsiteX2" fmla="*/ 6317673 w 6317673"/>
                  <a:gd name="connsiteY2" fmla="*/ 1063713 h 1063713"/>
                  <a:gd name="connsiteX3" fmla="*/ 0 w 6317673"/>
                  <a:gd name="connsiteY3" fmla="*/ 1063713 h 1063713"/>
                  <a:gd name="connsiteX4" fmla="*/ 0 w 6317673"/>
                  <a:gd name="connsiteY4" fmla="*/ 0 h 1063713"/>
                  <a:gd name="connsiteX0" fmla="*/ 0 w 6317673"/>
                  <a:gd name="connsiteY0" fmla="*/ 10391 h 1074104"/>
                  <a:gd name="connsiteX1" fmla="*/ 5683827 w 6317673"/>
                  <a:gd name="connsiteY1" fmla="*/ 0 h 1074104"/>
                  <a:gd name="connsiteX2" fmla="*/ 6317673 w 6317673"/>
                  <a:gd name="connsiteY2" fmla="*/ 1074104 h 1074104"/>
                  <a:gd name="connsiteX3" fmla="*/ 0 w 6317673"/>
                  <a:gd name="connsiteY3" fmla="*/ 1074104 h 1074104"/>
                  <a:gd name="connsiteX4" fmla="*/ 0 w 6317673"/>
                  <a:gd name="connsiteY4" fmla="*/ 10391 h 107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7673" h="1074104">
                    <a:moveTo>
                      <a:pt x="0" y="10391"/>
                    </a:moveTo>
                    <a:lnTo>
                      <a:pt x="5683827" y="0"/>
                    </a:lnTo>
                    <a:lnTo>
                      <a:pt x="6317673" y="1074104"/>
                    </a:lnTo>
                    <a:lnTo>
                      <a:pt x="0" y="1074104"/>
                    </a:lnTo>
                    <a:lnTo>
                      <a:pt x="0" y="10391"/>
                    </a:lnTo>
                    <a:close/>
                  </a:path>
                </a:pathLst>
              </a:custGeom>
              <a:solidFill>
                <a:srgbClr val="FD670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1221429" y="4132448"/>
                <a:ext cx="200291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L" sz="2800" dirty="0" smtClean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Formación</a:t>
                </a:r>
                <a:endParaRPr lang="es-CL" sz="2800" dirty="0">
                  <a:solidFill>
                    <a:schemeClr val="bg1"/>
                  </a:solidFill>
                  <a:latin typeface="Berlin Sans FB" panose="020E0602020502020306" pitchFamily="34" charset="0"/>
                </a:endParaRP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6266365" y="4936214"/>
              <a:ext cx="2710175" cy="751870"/>
              <a:chOff x="6317447" y="4824216"/>
              <a:chExt cx="2710175" cy="751870"/>
            </a:xfrm>
          </p:grpSpPr>
          <p:sp>
            <p:nvSpPr>
              <p:cNvPr id="23" name="CuadroTexto 22"/>
              <p:cNvSpPr txBox="1"/>
              <p:nvPr/>
            </p:nvSpPr>
            <p:spPr>
              <a:xfrm>
                <a:off x="6331362" y="5206754"/>
                <a:ext cx="2696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L" dirty="0" smtClean="0">
                    <a:solidFill>
                      <a:srgbClr val="002060"/>
                    </a:solidFill>
                    <a:latin typeface="Berlin Sans FB" panose="020E0602020502020306" pitchFamily="34" charset="0"/>
                  </a:rPr>
                  <a:t>Educación Financiera</a:t>
                </a:r>
                <a:endParaRPr lang="es-CL" dirty="0">
                  <a:solidFill>
                    <a:srgbClr val="002060"/>
                  </a:solidFill>
                  <a:latin typeface="Berlin Sans FB" panose="020E0602020502020306" pitchFamily="34" charset="0"/>
                </a:endParaRPr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6317447" y="4824216"/>
                <a:ext cx="2710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L" dirty="0" smtClean="0">
                    <a:solidFill>
                      <a:srgbClr val="002060"/>
                    </a:solidFill>
                    <a:latin typeface="Berlin Sans FB" panose="020E0602020502020306" pitchFamily="34" charset="0"/>
                  </a:rPr>
                  <a:t>Asesoría Habitacional</a:t>
                </a:r>
                <a:endParaRPr lang="es-CL" dirty="0">
                  <a:solidFill>
                    <a:srgbClr val="002060"/>
                  </a:solidFill>
                  <a:latin typeface="Berlin Sans FB" panose="020E0602020502020306" pitchFamily="34" charset="0"/>
                </a:endParaRPr>
              </a:p>
            </p:txBody>
          </p:sp>
        </p:grpSp>
      </p:grpSp>
      <p:sp>
        <p:nvSpPr>
          <p:cNvPr id="36" name="Subtítulo 2"/>
          <p:cNvSpPr txBox="1">
            <a:spLocks/>
          </p:cNvSpPr>
          <p:nvPr/>
        </p:nvSpPr>
        <p:spPr>
          <a:xfrm>
            <a:off x="2874726" y="252514"/>
            <a:ext cx="6352401" cy="112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+ Soluciones descuento</a:t>
            </a:r>
          </a:p>
          <a:p>
            <a:pPr algn="l"/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s-C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 planilla!!</a:t>
            </a:r>
            <a:endParaRPr lang="es-CL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062198" y="1560148"/>
            <a:ext cx="3228295" cy="3528929"/>
            <a:chOff x="3062198" y="1560148"/>
            <a:chExt cx="3228295" cy="3528929"/>
          </a:xfrm>
        </p:grpSpPr>
        <p:sp>
          <p:nvSpPr>
            <p:cNvPr id="26" name="CuadroTexto 25"/>
            <p:cNvSpPr txBox="1"/>
            <p:nvPr/>
          </p:nvSpPr>
          <p:spPr>
            <a:xfrm>
              <a:off x="3062198" y="3057752"/>
              <a:ext cx="322829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rgbClr val="002060"/>
                  </a:solidFill>
                  <a:latin typeface="Berlin Sans FB" panose="020E0602020502020306" pitchFamily="34" charset="0"/>
                </a:rPr>
                <a:t>Fácil descuento por planilla: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L" dirty="0" smtClean="0">
                  <a:solidFill>
                    <a:srgbClr val="002060"/>
                  </a:solidFill>
                  <a:latin typeface="Berlin Sans FB" panose="020E0602020502020306" pitchFamily="34" charset="0"/>
                </a:rPr>
                <a:t>Ordénate y paga una sola cuota de </a:t>
              </a:r>
              <a:r>
                <a:rPr lang="es-CL" i="1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Crédito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L" i="1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Ahorra</a:t>
              </a:r>
              <a:r>
                <a:rPr lang="es-CL" dirty="0" smtClean="0">
                  <a:solidFill>
                    <a:srgbClr val="002060"/>
                  </a:solidFill>
                  <a:latin typeface="Berlin Sans FB" panose="020E0602020502020306" pitchFamily="34" charset="0"/>
                </a:rPr>
                <a:t> + sin costos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dirty="0">
                  <a:solidFill>
                    <a:srgbClr val="002060"/>
                  </a:solidFill>
                  <a:latin typeface="Berlin Sans FB" panose="020E0602020502020306" pitchFamily="34" charset="0"/>
                </a:rPr>
                <a:t>Depósitos a plazo con la mejor tasa</a:t>
              </a:r>
            </a:p>
            <a:p>
              <a:endParaRPr lang="es-CL" dirty="0">
                <a:solidFill>
                  <a:srgbClr val="002060"/>
                </a:solidFill>
                <a:latin typeface="Berlin Sans FB" panose="020E0602020502020306" pitchFamily="34" charset="0"/>
              </a:endParaRP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3530233" y="1560148"/>
              <a:ext cx="1940118" cy="1442763"/>
              <a:chOff x="3311584" y="1803247"/>
              <a:chExt cx="2124538" cy="1586886"/>
            </a:xfrm>
          </p:grpSpPr>
          <p:sp>
            <p:nvSpPr>
              <p:cNvPr id="32" name="Rectángulo 2"/>
              <p:cNvSpPr/>
              <p:nvPr/>
            </p:nvSpPr>
            <p:spPr>
              <a:xfrm rot="5400000">
                <a:off x="3551606" y="1563225"/>
                <a:ext cx="1586886" cy="2066929"/>
              </a:xfrm>
              <a:custGeom>
                <a:avLst/>
                <a:gdLst>
                  <a:gd name="connsiteX0" fmla="*/ 0 w 6317673"/>
                  <a:gd name="connsiteY0" fmla="*/ 0 h 1063713"/>
                  <a:gd name="connsiteX1" fmla="*/ 6317673 w 6317673"/>
                  <a:gd name="connsiteY1" fmla="*/ 0 h 1063713"/>
                  <a:gd name="connsiteX2" fmla="*/ 6317673 w 6317673"/>
                  <a:gd name="connsiteY2" fmla="*/ 1063713 h 1063713"/>
                  <a:gd name="connsiteX3" fmla="*/ 0 w 6317673"/>
                  <a:gd name="connsiteY3" fmla="*/ 1063713 h 1063713"/>
                  <a:gd name="connsiteX4" fmla="*/ 0 w 6317673"/>
                  <a:gd name="connsiteY4" fmla="*/ 0 h 1063713"/>
                  <a:gd name="connsiteX0" fmla="*/ 0 w 6317673"/>
                  <a:gd name="connsiteY0" fmla="*/ 10391 h 1074104"/>
                  <a:gd name="connsiteX1" fmla="*/ 5683827 w 6317673"/>
                  <a:gd name="connsiteY1" fmla="*/ 0 h 1074104"/>
                  <a:gd name="connsiteX2" fmla="*/ 6317673 w 6317673"/>
                  <a:gd name="connsiteY2" fmla="*/ 1074104 h 1074104"/>
                  <a:gd name="connsiteX3" fmla="*/ 0 w 6317673"/>
                  <a:gd name="connsiteY3" fmla="*/ 1074104 h 1074104"/>
                  <a:gd name="connsiteX4" fmla="*/ 0 w 6317673"/>
                  <a:gd name="connsiteY4" fmla="*/ 10391 h 107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7673" h="1074104">
                    <a:moveTo>
                      <a:pt x="0" y="10391"/>
                    </a:moveTo>
                    <a:lnTo>
                      <a:pt x="5683827" y="0"/>
                    </a:lnTo>
                    <a:lnTo>
                      <a:pt x="6317673" y="1074104"/>
                    </a:lnTo>
                    <a:lnTo>
                      <a:pt x="0" y="1074104"/>
                    </a:lnTo>
                    <a:lnTo>
                      <a:pt x="0" y="1039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3354704" y="2188905"/>
                <a:ext cx="2081418" cy="57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800" dirty="0" smtClean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Productos</a:t>
                </a:r>
                <a:endParaRPr lang="es-CL" sz="2800" dirty="0">
                  <a:solidFill>
                    <a:schemeClr val="bg1"/>
                  </a:solidFill>
                  <a:latin typeface="Berlin Sans FB" panose="020E0602020502020306" pitchFamily="34" charset="0"/>
                </a:endParaRP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277599" y="3175137"/>
            <a:ext cx="4086583" cy="2747992"/>
            <a:chOff x="277599" y="3175137"/>
            <a:chExt cx="4086583" cy="2747992"/>
          </a:xfrm>
        </p:grpSpPr>
        <p:grpSp>
          <p:nvGrpSpPr>
            <p:cNvPr id="10" name="Grupo 9"/>
            <p:cNvGrpSpPr/>
            <p:nvPr/>
          </p:nvGrpSpPr>
          <p:grpSpPr>
            <a:xfrm>
              <a:off x="277599" y="4893312"/>
              <a:ext cx="4086583" cy="1029817"/>
              <a:chOff x="277599" y="4820575"/>
              <a:chExt cx="4086583" cy="1029817"/>
            </a:xfrm>
          </p:grpSpPr>
          <p:sp>
            <p:nvSpPr>
              <p:cNvPr id="28" name="CuadroTexto 27"/>
              <p:cNvSpPr txBox="1"/>
              <p:nvPr/>
            </p:nvSpPr>
            <p:spPr>
              <a:xfrm>
                <a:off x="280529" y="4820575"/>
                <a:ext cx="3975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L" dirty="0" smtClean="0">
                    <a:solidFill>
                      <a:srgbClr val="002060"/>
                    </a:solidFill>
                    <a:latin typeface="Berlin Sans FB" panose="020E0602020502020306" pitchFamily="34" charset="0"/>
                  </a:rPr>
                  <a:t>Evaluación Especial crediticia</a:t>
                </a:r>
                <a:endParaRPr lang="es-CL" dirty="0">
                  <a:solidFill>
                    <a:srgbClr val="002060"/>
                  </a:solidFill>
                  <a:latin typeface="Berlin Sans FB" panose="020E0602020502020306" pitchFamily="34" charset="0"/>
                </a:endParaRP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277599" y="5204061"/>
                <a:ext cx="40865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L" dirty="0" smtClean="0">
                    <a:solidFill>
                      <a:srgbClr val="002060"/>
                    </a:solidFill>
                    <a:latin typeface="Berlin Sans FB" panose="020E0602020502020306" pitchFamily="34" charset="0"/>
                  </a:rPr>
                  <a:t>Política flexible para casos de sobreendeudamiento</a:t>
                </a:r>
                <a:endParaRPr lang="es-CL" dirty="0">
                  <a:solidFill>
                    <a:srgbClr val="002060"/>
                  </a:solidFill>
                  <a:latin typeface="Berlin Sans FB" panose="020E0602020502020306" pitchFamily="34" charset="0"/>
                </a:endParaRPr>
              </a:p>
            </p:txBody>
          </p:sp>
        </p:grpSp>
        <p:grpSp>
          <p:nvGrpSpPr>
            <p:cNvPr id="2" name="Grupo 1"/>
            <p:cNvGrpSpPr/>
            <p:nvPr/>
          </p:nvGrpSpPr>
          <p:grpSpPr>
            <a:xfrm>
              <a:off x="311952" y="3175137"/>
              <a:ext cx="2066929" cy="1586886"/>
              <a:chOff x="3405861" y="2164735"/>
              <a:chExt cx="2066929" cy="1586886"/>
            </a:xfrm>
          </p:grpSpPr>
          <p:sp>
            <p:nvSpPr>
              <p:cNvPr id="37" name="Rectángulo 2"/>
              <p:cNvSpPr/>
              <p:nvPr/>
            </p:nvSpPr>
            <p:spPr>
              <a:xfrm rot="5400000">
                <a:off x="3645883" y="1924713"/>
                <a:ext cx="1586886" cy="2066929"/>
              </a:xfrm>
              <a:custGeom>
                <a:avLst/>
                <a:gdLst>
                  <a:gd name="connsiteX0" fmla="*/ 0 w 6317673"/>
                  <a:gd name="connsiteY0" fmla="*/ 0 h 1063713"/>
                  <a:gd name="connsiteX1" fmla="*/ 6317673 w 6317673"/>
                  <a:gd name="connsiteY1" fmla="*/ 0 h 1063713"/>
                  <a:gd name="connsiteX2" fmla="*/ 6317673 w 6317673"/>
                  <a:gd name="connsiteY2" fmla="*/ 1063713 h 1063713"/>
                  <a:gd name="connsiteX3" fmla="*/ 0 w 6317673"/>
                  <a:gd name="connsiteY3" fmla="*/ 1063713 h 1063713"/>
                  <a:gd name="connsiteX4" fmla="*/ 0 w 6317673"/>
                  <a:gd name="connsiteY4" fmla="*/ 0 h 1063713"/>
                  <a:gd name="connsiteX0" fmla="*/ 0 w 6317673"/>
                  <a:gd name="connsiteY0" fmla="*/ 10391 h 1074104"/>
                  <a:gd name="connsiteX1" fmla="*/ 5683827 w 6317673"/>
                  <a:gd name="connsiteY1" fmla="*/ 0 h 1074104"/>
                  <a:gd name="connsiteX2" fmla="*/ 6317673 w 6317673"/>
                  <a:gd name="connsiteY2" fmla="*/ 1074104 h 1074104"/>
                  <a:gd name="connsiteX3" fmla="*/ 0 w 6317673"/>
                  <a:gd name="connsiteY3" fmla="*/ 1074104 h 1074104"/>
                  <a:gd name="connsiteX4" fmla="*/ 0 w 6317673"/>
                  <a:gd name="connsiteY4" fmla="*/ 10391 h 107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7673" h="1074104">
                    <a:moveTo>
                      <a:pt x="0" y="10391"/>
                    </a:moveTo>
                    <a:lnTo>
                      <a:pt x="5683827" y="0"/>
                    </a:lnTo>
                    <a:lnTo>
                      <a:pt x="6317673" y="1074104"/>
                    </a:lnTo>
                    <a:lnTo>
                      <a:pt x="0" y="1074104"/>
                    </a:lnTo>
                    <a:lnTo>
                      <a:pt x="0" y="10391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3526514" y="2568181"/>
                <a:ext cx="1883922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L" sz="2800" dirty="0" smtClean="0">
                    <a:solidFill>
                      <a:srgbClr val="002060"/>
                    </a:solidFill>
                    <a:latin typeface="Berlin Sans FB" panose="020E0602020502020306" pitchFamily="34" charset="0"/>
                  </a:rPr>
                  <a:t>Beneficios</a:t>
                </a:r>
                <a:endParaRPr lang="es-CL" sz="2800" dirty="0">
                  <a:solidFill>
                    <a:srgbClr val="002060"/>
                  </a:solidFill>
                  <a:latin typeface="Berlin Sans FB" panose="020E0602020502020306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188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8"/>
          <p:cNvSpPr/>
          <p:nvPr/>
        </p:nvSpPr>
        <p:spPr>
          <a:xfrm>
            <a:off x="54898" y="6218349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-31610"/>
            <a:ext cx="9144000" cy="88665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5" name="Rectángulo 4"/>
          <p:cNvSpPr/>
          <p:nvPr/>
        </p:nvSpPr>
        <p:spPr>
          <a:xfrm>
            <a:off x="9052561" y="365431"/>
            <a:ext cx="101831" cy="6492568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9" name="Rectángulo 8"/>
          <p:cNvSpPr/>
          <p:nvPr/>
        </p:nvSpPr>
        <p:spPr>
          <a:xfrm>
            <a:off x="69925" y="6272012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3135457" y="6459465"/>
            <a:ext cx="247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</a:rPr>
              <a:t>GRUPO CONAVICOOP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89654"/>
            <a:ext cx="69925" cy="646834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" y="354266"/>
            <a:ext cx="2514557" cy="1308280"/>
          </a:xfrm>
          <a:prstGeom prst="rect">
            <a:avLst/>
          </a:prstGeom>
        </p:spPr>
      </p:pic>
      <p:sp>
        <p:nvSpPr>
          <p:cNvPr id="36" name="Subtítulo 2"/>
          <p:cNvSpPr txBox="1">
            <a:spLocks/>
          </p:cNvSpPr>
          <p:nvPr/>
        </p:nvSpPr>
        <p:spPr>
          <a:xfrm>
            <a:off x="5061070" y="356424"/>
            <a:ext cx="3987680" cy="112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Por qué descuento</a:t>
            </a:r>
          </a:p>
          <a:p>
            <a:pPr algn="l"/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s-C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 planilla</a:t>
            </a:r>
            <a:r>
              <a:rPr lang="es-CL" sz="3200" dirty="0">
                <a:solidFill>
                  <a:srgbClr val="002060"/>
                </a:solidFill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14" name="Rectángulo 2"/>
          <p:cNvSpPr/>
          <p:nvPr/>
        </p:nvSpPr>
        <p:spPr>
          <a:xfrm rot="5400000">
            <a:off x="6159511" y="3099566"/>
            <a:ext cx="2647431" cy="2718577"/>
          </a:xfrm>
          <a:custGeom>
            <a:avLst/>
            <a:gdLst>
              <a:gd name="connsiteX0" fmla="*/ 0 w 6317673"/>
              <a:gd name="connsiteY0" fmla="*/ 0 h 1063713"/>
              <a:gd name="connsiteX1" fmla="*/ 6317673 w 6317673"/>
              <a:gd name="connsiteY1" fmla="*/ 0 h 1063713"/>
              <a:gd name="connsiteX2" fmla="*/ 6317673 w 6317673"/>
              <a:gd name="connsiteY2" fmla="*/ 1063713 h 1063713"/>
              <a:gd name="connsiteX3" fmla="*/ 0 w 6317673"/>
              <a:gd name="connsiteY3" fmla="*/ 1063713 h 1063713"/>
              <a:gd name="connsiteX4" fmla="*/ 0 w 6317673"/>
              <a:gd name="connsiteY4" fmla="*/ 0 h 1063713"/>
              <a:gd name="connsiteX0" fmla="*/ 0 w 6317673"/>
              <a:gd name="connsiteY0" fmla="*/ 10391 h 1074104"/>
              <a:gd name="connsiteX1" fmla="*/ 5683827 w 6317673"/>
              <a:gd name="connsiteY1" fmla="*/ 0 h 1074104"/>
              <a:gd name="connsiteX2" fmla="*/ 6317673 w 6317673"/>
              <a:gd name="connsiteY2" fmla="*/ 1074104 h 1074104"/>
              <a:gd name="connsiteX3" fmla="*/ 0 w 6317673"/>
              <a:gd name="connsiteY3" fmla="*/ 1074104 h 1074104"/>
              <a:gd name="connsiteX4" fmla="*/ 0 w 6317673"/>
              <a:gd name="connsiteY4" fmla="*/ 10391 h 10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7673" h="1074104">
                <a:moveTo>
                  <a:pt x="0" y="10391"/>
                </a:moveTo>
                <a:lnTo>
                  <a:pt x="5683827" y="0"/>
                </a:lnTo>
                <a:lnTo>
                  <a:pt x="6317673" y="1074104"/>
                </a:lnTo>
                <a:lnTo>
                  <a:pt x="0" y="1074104"/>
                </a:lnTo>
                <a:lnTo>
                  <a:pt x="0" y="103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96326" y="1818302"/>
            <a:ext cx="8103438" cy="1129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Porque suscribir un convenio con nuestra cooperativa, les permitirá fidelizar a cada trabajador que necesite de + Soluciones CONCREDICOOP, proporcionando en conjunto:</a:t>
            </a:r>
          </a:p>
        </p:txBody>
      </p:sp>
      <p:sp>
        <p:nvSpPr>
          <p:cNvPr id="16" name="Rectángulo 2"/>
          <p:cNvSpPr/>
          <p:nvPr/>
        </p:nvSpPr>
        <p:spPr>
          <a:xfrm rot="5400000">
            <a:off x="3220440" y="3050156"/>
            <a:ext cx="2647430" cy="2817396"/>
          </a:xfrm>
          <a:custGeom>
            <a:avLst/>
            <a:gdLst>
              <a:gd name="connsiteX0" fmla="*/ 0 w 6317673"/>
              <a:gd name="connsiteY0" fmla="*/ 0 h 1063713"/>
              <a:gd name="connsiteX1" fmla="*/ 6317673 w 6317673"/>
              <a:gd name="connsiteY1" fmla="*/ 0 h 1063713"/>
              <a:gd name="connsiteX2" fmla="*/ 6317673 w 6317673"/>
              <a:gd name="connsiteY2" fmla="*/ 1063713 h 1063713"/>
              <a:gd name="connsiteX3" fmla="*/ 0 w 6317673"/>
              <a:gd name="connsiteY3" fmla="*/ 1063713 h 1063713"/>
              <a:gd name="connsiteX4" fmla="*/ 0 w 6317673"/>
              <a:gd name="connsiteY4" fmla="*/ 0 h 1063713"/>
              <a:gd name="connsiteX0" fmla="*/ 0 w 6317673"/>
              <a:gd name="connsiteY0" fmla="*/ 10391 h 1074104"/>
              <a:gd name="connsiteX1" fmla="*/ 5683827 w 6317673"/>
              <a:gd name="connsiteY1" fmla="*/ 0 h 1074104"/>
              <a:gd name="connsiteX2" fmla="*/ 6317673 w 6317673"/>
              <a:gd name="connsiteY2" fmla="*/ 1074104 h 1074104"/>
              <a:gd name="connsiteX3" fmla="*/ 0 w 6317673"/>
              <a:gd name="connsiteY3" fmla="*/ 1074104 h 1074104"/>
              <a:gd name="connsiteX4" fmla="*/ 0 w 6317673"/>
              <a:gd name="connsiteY4" fmla="*/ 10391 h 10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7673" h="1074104">
                <a:moveTo>
                  <a:pt x="0" y="10391"/>
                </a:moveTo>
                <a:lnTo>
                  <a:pt x="5683827" y="0"/>
                </a:lnTo>
                <a:lnTo>
                  <a:pt x="6317673" y="1074104"/>
                </a:lnTo>
                <a:lnTo>
                  <a:pt x="0" y="1074104"/>
                </a:lnTo>
                <a:lnTo>
                  <a:pt x="0" y="10391"/>
                </a:lnTo>
                <a:close/>
              </a:path>
            </a:pathLst>
          </a:custGeom>
          <a:solidFill>
            <a:srgbClr val="FD670B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/>
          <p:cNvSpPr txBox="1"/>
          <p:nvPr/>
        </p:nvSpPr>
        <p:spPr>
          <a:xfrm>
            <a:off x="3277060" y="3893612"/>
            <a:ext cx="2511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Atención personalizada </a:t>
            </a:r>
            <a:r>
              <a:rPr lang="es-MX" dirty="0">
                <a:solidFill>
                  <a:schemeClr val="bg1"/>
                </a:solidFill>
                <a:latin typeface="Berlin Sans FB" panose="020E0602020502020306" pitchFamily="34" charset="0"/>
              </a:rPr>
              <a:t>en su propio lugar de trabajo.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105443" y="3707032"/>
            <a:ext cx="264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CONCREDICOOP</a:t>
            </a:r>
            <a:r>
              <a:rPr lang="es-MX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s-MX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puede abordar situaciones de préstamos para emergencias</a:t>
            </a:r>
            <a:endParaRPr lang="es-MX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94598" y="3182544"/>
            <a:ext cx="2669773" cy="2644656"/>
            <a:chOff x="292152" y="3235761"/>
            <a:chExt cx="2669773" cy="2644656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ángulo 2"/>
            <p:cNvSpPr/>
            <p:nvPr/>
          </p:nvSpPr>
          <p:spPr>
            <a:xfrm rot="5400000">
              <a:off x="304711" y="3223202"/>
              <a:ext cx="2644656" cy="2669773"/>
            </a:xfrm>
            <a:custGeom>
              <a:avLst/>
              <a:gdLst>
                <a:gd name="connsiteX0" fmla="*/ 0 w 6317673"/>
                <a:gd name="connsiteY0" fmla="*/ 0 h 1063713"/>
                <a:gd name="connsiteX1" fmla="*/ 6317673 w 6317673"/>
                <a:gd name="connsiteY1" fmla="*/ 0 h 1063713"/>
                <a:gd name="connsiteX2" fmla="*/ 6317673 w 6317673"/>
                <a:gd name="connsiteY2" fmla="*/ 1063713 h 1063713"/>
                <a:gd name="connsiteX3" fmla="*/ 0 w 6317673"/>
                <a:gd name="connsiteY3" fmla="*/ 1063713 h 1063713"/>
                <a:gd name="connsiteX4" fmla="*/ 0 w 6317673"/>
                <a:gd name="connsiteY4" fmla="*/ 0 h 1063713"/>
                <a:gd name="connsiteX0" fmla="*/ 0 w 6317673"/>
                <a:gd name="connsiteY0" fmla="*/ 10391 h 1074104"/>
                <a:gd name="connsiteX1" fmla="*/ 5683827 w 6317673"/>
                <a:gd name="connsiteY1" fmla="*/ 0 h 1074104"/>
                <a:gd name="connsiteX2" fmla="*/ 6317673 w 6317673"/>
                <a:gd name="connsiteY2" fmla="*/ 1074104 h 1074104"/>
                <a:gd name="connsiteX3" fmla="*/ 0 w 6317673"/>
                <a:gd name="connsiteY3" fmla="*/ 1074104 h 1074104"/>
                <a:gd name="connsiteX4" fmla="*/ 0 w 6317673"/>
                <a:gd name="connsiteY4" fmla="*/ 10391 h 107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7673" h="1074104">
                  <a:moveTo>
                    <a:pt x="0" y="10391"/>
                  </a:moveTo>
                  <a:lnTo>
                    <a:pt x="5683827" y="0"/>
                  </a:lnTo>
                  <a:lnTo>
                    <a:pt x="6317673" y="1074104"/>
                  </a:lnTo>
                  <a:lnTo>
                    <a:pt x="0" y="1074104"/>
                  </a:lnTo>
                  <a:lnTo>
                    <a:pt x="0" y="1039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66919" y="3628265"/>
              <a:ext cx="249492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Soluciones para trabajadores </a:t>
              </a:r>
              <a:r>
                <a:rPr lang="es-MX" u="sng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sin opciones financieras</a:t>
              </a:r>
              <a:r>
                <a:rPr lang="es-MX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, mejorando su situación de endeudamiento.</a:t>
              </a:r>
              <a:endParaRPr lang="es-MX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55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72" y="1370549"/>
            <a:ext cx="3525980" cy="5288971"/>
          </a:xfrm>
          <a:prstGeom prst="rect">
            <a:avLst/>
          </a:prstGeom>
        </p:spPr>
      </p:pic>
      <p:sp>
        <p:nvSpPr>
          <p:cNvPr id="13" name="Rectángulo 8"/>
          <p:cNvSpPr/>
          <p:nvPr/>
        </p:nvSpPr>
        <p:spPr>
          <a:xfrm>
            <a:off x="54898" y="6218349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-31610"/>
            <a:ext cx="9144000" cy="88665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9" name="Rectángulo 8"/>
          <p:cNvSpPr/>
          <p:nvPr/>
        </p:nvSpPr>
        <p:spPr>
          <a:xfrm>
            <a:off x="69925" y="6272012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3135457" y="6459465"/>
            <a:ext cx="247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</a:rPr>
              <a:t>GRUPO CONAVICOOP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89654"/>
            <a:ext cx="69925" cy="646834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" y="354266"/>
            <a:ext cx="2514557" cy="1308280"/>
          </a:xfrm>
          <a:prstGeom prst="rect">
            <a:avLst/>
          </a:prstGeom>
        </p:spPr>
      </p:pic>
      <p:sp>
        <p:nvSpPr>
          <p:cNvPr id="36" name="Subtítulo 2"/>
          <p:cNvSpPr txBox="1">
            <a:spLocks/>
          </p:cNvSpPr>
          <p:nvPr/>
        </p:nvSpPr>
        <p:spPr>
          <a:xfrm>
            <a:off x="2735177" y="356424"/>
            <a:ext cx="6313574" cy="112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Requisitos créditos </a:t>
            </a:r>
            <a:r>
              <a:rPr lang="es-C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descuento por planilla</a:t>
            </a:r>
            <a:endParaRPr lang="es-CL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Rectángulo 2"/>
          <p:cNvSpPr/>
          <p:nvPr/>
        </p:nvSpPr>
        <p:spPr>
          <a:xfrm>
            <a:off x="367055" y="2048423"/>
            <a:ext cx="4121817" cy="4030260"/>
          </a:xfrm>
          <a:custGeom>
            <a:avLst/>
            <a:gdLst>
              <a:gd name="connsiteX0" fmla="*/ 0 w 6317673"/>
              <a:gd name="connsiteY0" fmla="*/ 0 h 1063713"/>
              <a:gd name="connsiteX1" fmla="*/ 6317673 w 6317673"/>
              <a:gd name="connsiteY1" fmla="*/ 0 h 1063713"/>
              <a:gd name="connsiteX2" fmla="*/ 6317673 w 6317673"/>
              <a:gd name="connsiteY2" fmla="*/ 1063713 h 1063713"/>
              <a:gd name="connsiteX3" fmla="*/ 0 w 6317673"/>
              <a:gd name="connsiteY3" fmla="*/ 1063713 h 1063713"/>
              <a:gd name="connsiteX4" fmla="*/ 0 w 6317673"/>
              <a:gd name="connsiteY4" fmla="*/ 0 h 1063713"/>
              <a:gd name="connsiteX0" fmla="*/ 0 w 6317673"/>
              <a:gd name="connsiteY0" fmla="*/ 10391 h 1074104"/>
              <a:gd name="connsiteX1" fmla="*/ 5683827 w 6317673"/>
              <a:gd name="connsiteY1" fmla="*/ 0 h 1074104"/>
              <a:gd name="connsiteX2" fmla="*/ 6317673 w 6317673"/>
              <a:gd name="connsiteY2" fmla="*/ 1074104 h 1074104"/>
              <a:gd name="connsiteX3" fmla="*/ 0 w 6317673"/>
              <a:gd name="connsiteY3" fmla="*/ 1074104 h 1074104"/>
              <a:gd name="connsiteX4" fmla="*/ 0 w 6317673"/>
              <a:gd name="connsiteY4" fmla="*/ 10391 h 10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7673" h="1074104">
                <a:moveTo>
                  <a:pt x="0" y="10391"/>
                </a:moveTo>
                <a:lnTo>
                  <a:pt x="5683827" y="0"/>
                </a:lnTo>
                <a:lnTo>
                  <a:pt x="6317673" y="1074104"/>
                </a:lnTo>
                <a:lnTo>
                  <a:pt x="0" y="1074104"/>
                </a:lnTo>
                <a:lnTo>
                  <a:pt x="0" y="1039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/>
          <p:cNvSpPr txBox="1"/>
          <p:nvPr/>
        </p:nvSpPr>
        <p:spPr>
          <a:xfrm>
            <a:off x="486535" y="2280021"/>
            <a:ext cx="3728402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Antigüedad laboral: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1 año renta fija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2 años renta variable</a:t>
            </a:r>
          </a:p>
          <a:p>
            <a:pPr algn="just"/>
            <a:endParaRPr lang="es-MX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Edad mínima: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23 años</a:t>
            </a:r>
          </a:p>
          <a:p>
            <a:pPr algn="just"/>
            <a:endParaRPr lang="es-MX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Inconvenientes Comerciales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Evaluaremos de manera especial todos los casos con algún impedimento, con una política de crédito flexible. </a:t>
            </a:r>
          </a:p>
          <a:p>
            <a:pPr algn="just"/>
            <a:endParaRPr lang="es-MX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/>
            <a:endParaRPr lang="es-MX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52561" y="365431"/>
            <a:ext cx="101831" cy="6492568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180929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r="20454"/>
          <a:stretch/>
        </p:blipFill>
        <p:spPr>
          <a:xfrm>
            <a:off x="5527964" y="1516818"/>
            <a:ext cx="3616036" cy="4811013"/>
          </a:xfrm>
          <a:prstGeom prst="rect">
            <a:avLst/>
          </a:prstGeom>
        </p:spPr>
      </p:pic>
      <p:sp>
        <p:nvSpPr>
          <p:cNvPr id="13" name="Rectángulo 8"/>
          <p:cNvSpPr/>
          <p:nvPr/>
        </p:nvSpPr>
        <p:spPr>
          <a:xfrm>
            <a:off x="54898" y="6218349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-31610"/>
            <a:ext cx="9144000" cy="88665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9" name="Rectángulo 8"/>
          <p:cNvSpPr/>
          <p:nvPr/>
        </p:nvSpPr>
        <p:spPr>
          <a:xfrm>
            <a:off x="69925" y="6272012"/>
            <a:ext cx="8993027" cy="585987"/>
          </a:xfrm>
          <a:custGeom>
            <a:avLst/>
            <a:gdLst>
              <a:gd name="connsiteX0" fmla="*/ 0 w 8982636"/>
              <a:gd name="connsiteY0" fmla="*/ 0 h 987135"/>
              <a:gd name="connsiteX1" fmla="*/ 8982636 w 8982636"/>
              <a:gd name="connsiteY1" fmla="*/ 0 h 987135"/>
              <a:gd name="connsiteX2" fmla="*/ 8982636 w 8982636"/>
              <a:gd name="connsiteY2" fmla="*/ 987135 h 987135"/>
              <a:gd name="connsiteX3" fmla="*/ 0 w 8982636"/>
              <a:gd name="connsiteY3" fmla="*/ 987135 h 987135"/>
              <a:gd name="connsiteX4" fmla="*/ 0 w 8982636"/>
              <a:gd name="connsiteY4" fmla="*/ 0 h 987135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  <a:gd name="connsiteX0" fmla="*/ 0 w 8993027"/>
              <a:gd name="connsiteY0" fmla="*/ 477982 h 1465117"/>
              <a:gd name="connsiteX1" fmla="*/ 8993027 w 8993027"/>
              <a:gd name="connsiteY1" fmla="*/ 0 h 1465117"/>
              <a:gd name="connsiteX2" fmla="*/ 8982636 w 8993027"/>
              <a:gd name="connsiteY2" fmla="*/ 1465117 h 1465117"/>
              <a:gd name="connsiteX3" fmla="*/ 0 w 8993027"/>
              <a:gd name="connsiteY3" fmla="*/ 1465117 h 1465117"/>
              <a:gd name="connsiteX4" fmla="*/ 0 w 8993027"/>
              <a:gd name="connsiteY4" fmla="*/ 477982 h 14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3027" h="1465117">
                <a:moveTo>
                  <a:pt x="0" y="477982"/>
                </a:moveTo>
                <a:lnTo>
                  <a:pt x="8993027" y="0"/>
                </a:lnTo>
                <a:cubicBezTo>
                  <a:pt x="8989563" y="488372"/>
                  <a:pt x="8986100" y="976745"/>
                  <a:pt x="8982636" y="1465117"/>
                </a:cubicBezTo>
                <a:lnTo>
                  <a:pt x="0" y="1465117"/>
                </a:lnTo>
                <a:lnTo>
                  <a:pt x="0" y="477982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3135457" y="6459465"/>
            <a:ext cx="247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</a:rPr>
              <a:t>GRUPO CONAVICOOP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89654"/>
            <a:ext cx="69925" cy="646834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" y="354266"/>
            <a:ext cx="2514557" cy="1308280"/>
          </a:xfrm>
          <a:prstGeom prst="rect">
            <a:avLst/>
          </a:prstGeom>
        </p:spPr>
      </p:pic>
      <p:sp>
        <p:nvSpPr>
          <p:cNvPr id="36" name="Subtítulo 2"/>
          <p:cNvSpPr txBox="1">
            <a:spLocks/>
          </p:cNvSpPr>
          <p:nvPr/>
        </p:nvSpPr>
        <p:spPr>
          <a:xfrm>
            <a:off x="3209645" y="356424"/>
            <a:ext cx="5839105" cy="112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Características</a:t>
            </a:r>
          </a:p>
          <a:p>
            <a:pPr algn="l"/>
            <a:r>
              <a:rPr lang="es-CL" sz="32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descuento por planilla</a:t>
            </a:r>
            <a:endParaRPr lang="es-CL" sz="32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Rectángulo 2"/>
          <p:cNvSpPr/>
          <p:nvPr/>
        </p:nvSpPr>
        <p:spPr>
          <a:xfrm>
            <a:off x="367055" y="1702722"/>
            <a:ext cx="4363683" cy="4535946"/>
          </a:xfrm>
          <a:custGeom>
            <a:avLst/>
            <a:gdLst>
              <a:gd name="connsiteX0" fmla="*/ 0 w 6317673"/>
              <a:gd name="connsiteY0" fmla="*/ 0 h 1063713"/>
              <a:gd name="connsiteX1" fmla="*/ 6317673 w 6317673"/>
              <a:gd name="connsiteY1" fmla="*/ 0 h 1063713"/>
              <a:gd name="connsiteX2" fmla="*/ 6317673 w 6317673"/>
              <a:gd name="connsiteY2" fmla="*/ 1063713 h 1063713"/>
              <a:gd name="connsiteX3" fmla="*/ 0 w 6317673"/>
              <a:gd name="connsiteY3" fmla="*/ 1063713 h 1063713"/>
              <a:gd name="connsiteX4" fmla="*/ 0 w 6317673"/>
              <a:gd name="connsiteY4" fmla="*/ 0 h 1063713"/>
              <a:gd name="connsiteX0" fmla="*/ 0 w 6317673"/>
              <a:gd name="connsiteY0" fmla="*/ 10391 h 1074104"/>
              <a:gd name="connsiteX1" fmla="*/ 5683827 w 6317673"/>
              <a:gd name="connsiteY1" fmla="*/ 0 h 1074104"/>
              <a:gd name="connsiteX2" fmla="*/ 6317673 w 6317673"/>
              <a:gd name="connsiteY2" fmla="*/ 1074104 h 1074104"/>
              <a:gd name="connsiteX3" fmla="*/ 0 w 6317673"/>
              <a:gd name="connsiteY3" fmla="*/ 1074104 h 1074104"/>
              <a:gd name="connsiteX4" fmla="*/ 0 w 6317673"/>
              <a:gd name="connsiteY4" fmla="*/ 10391 h 10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7673" h="1074104">
                <a:moveTo>
                  <a:pt x="0" y="10391"/>
                </a:moveTo>
                <a:lnTo>
                  <a:pt x="5683827" y="0"/>
                </a:lnTo>
                <a:lnTo>
                  <a:pt x="6317673" y="1074104"/>
                </a:lnTo>
                <a:lnTo>
                  <a:pt x="0" y="1074104"/>
                </a:lnTo>
                <a:lnTo>
                  <a:pt x="0" y="1039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/>
          <p:cNvSpPr txBox="1"/>
          <p:nvPr/>
        </p:nvSpPr>
        <p:spPr>
          <a:xfrm>
            <a:off x="507318" y="1745546"/>
            <a:ext cx="3728402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Plazo de créditos: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Hasta 48 meses, y 60 en excepción</a:t>
            </a:r>
          </a:p>
          <a:p>
            <a:pPr algn="just"/>
            <a:endParaRPr lang="es-MX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Plazo de desfase: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hasta 90 días primer descuento.</a:t>
            </a:r>
          </a:p>
          <a:p>
            <a:pPr algn="just"/>
            <a:endParaRPr lang="es-MX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Seguros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Berlin Sans FB" panose="020E0602020502020306" pitchFamily="34" charset="0"/>
              </a:rPr>
              <a:t>S</a:t>
            </a: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eguro de desgravamen.</a:t>
            </a:r>
            <a:endParaRPr lang="es-MX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/>
            <a:endParaRPr lang="es-MX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Cuentas de Ahorros: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Sin cobros de comisión ni administración.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Ahorra desde $3.000</a:t>
            </a:r>
            <a:r>
              <a:rPr lang="es-MX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descontado por planilla</a:t>
            </a:r>
          </a:p>
          <a:p>
            <a:pPr algn="just"/>
            <a:endParaRPr lang="es-MX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52561" y="365431"/>
            <a:ext cx="101831" cy="6492568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34409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31610"/>
            <a:ext cx="9144000" cy="88665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6" name="Rectángulo 5"/>
          <p:cNvSpPr/>
          <p:nvPr/>
        </p:nvSpPr>
        <p:spPr>
          <a:xfrm>
            <a:off x="0" y="389654"/>
            <a:ext cx="69925" cy="6468345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" y="354266"/>
            <a:ext cx="2514557" cy="1308280"/>
          </a:xfrm>
          <a:prstGeom prst="rect">
            <a:avLst/>
          </a:prstGeom>
        </p:spPr>
      </p:pic>
      <p:sp>
        <p:nvSpPr>
          <p:cNvPr id="36" name="Subtítulo 2"/>
          <p:cNvSpPr txBox="1">
            <a:spLocks/>
          </p:cNvSpPr>
          <p:nvPr/>
        </p:nvSpPr>
        <p:spPr>
          <a:xfrm>
            <a:off x="5061070" y="356424"/>
            <a:ext cx="3987680" cy="112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Encuéntranos!!!</a:t>
            </a:r>
          </a:p>
        </p:txBody>
      </p:sp>
      <p:sp>
        <p:nvSpPr>
          <p:cNvPr id="14" name="Rectángulo 2"/>
          <p:cNvSpPr/>
          <p:nvPr/>
        </p:nvSpPr>
        <p:spPr>
          <a:xfrm>
            <a:off x="265146" y="3065317"/>
            <a:ext cx="8686454" cy="1674081"/>
          </a:xfrm>
          <a:custGeom>
            <a:avLst/>
            <a:gdLst>
              <a:gd name="connsiteX0" fmla="*/ 0 w 6317673"/>
              <a:gd name="connsiteY0" fmla="*/ 0 h 1063713"/>
              <a:gd name="connsiteX1" fmla="*/ 6317673 w 6317673"/>
              <a:gd name="connsiteY1" fmla="*/ 0 h 1063713"/>
              <a:gd name="connsiteX2" fmla="*/ 6317673 w 6317673"/>
              <a:gd name="connsiteY2" fmla="*/ 1063713 h 1063713"/>
              <a:gd name="connsiteX3" fmla="*/ 0 w 6317673"/>
              <a:gd name="connsiteY3" fmla="*/ 1063713 h 1063713"/>
              <a:gd name="connsiteX4" fmla="*/ 0 w 6317673"/>
              <a:gd name="connsiteY4" fmla="*/ 0 h 1063713"/>
              <a:gd name="connsiteX0" fmla="*/ 0 w 6317673"/>
              <a:gd name="connsiteY0" fmla="*/ 10391 h 1074104"/>
              <a:gd name="connsiteX1" fmla="*/ 5683827 w 6317673"/>
              <a:gd name="connsiteY1" fmla="*/ 0 h 1074104"/>
              <a:gd name="connsiteX2" fmla="*/ 6317673 w 6317673"/>
              <a:gd name="connsiteY2" fmla="*/ 1074104 h 1074104"/>
              <a:gd name="connsiteX3" fmla="*/ 0 w 6317673"/>
              <a:gd name="connsiteY3" fmla="*/ 1074104 h 1074104"/>
              <a:gd name="connsiteX4" fmla="*/ 0 w 6317673"/>
              <a:gd name="connsiteY4" fmla="*/ 10391 h 10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7673" h="1074104">
                <a:moveTo>
                  <a:pt x="0" y="10391"/>
                </a:moveTo>
                <a:lnTo>
                  <a:pt x="5683827" y="0"/>
                </a:lnTo>
                <a:lnTo>
                  <a:pt x="6317673" y="1074104"/>
                </a:lnTo>
                <a:lnTo>
                  <a:pt x="0" y="1074104"/>
                </a:lnTo>
                <a:lnTo>
                  <a:pt x="0" y="1039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/>
          <p:cNvSpPr txBox="1"/>
          <p:nvPr/>
        </p:nvSpPr>
        <p:spPr>
          <a:xfrm>
            <a:off x="348874" y="3291532"/>
            <a:ext cx="824198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6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www.concredicoop.cl</a:t>
            </a:r>
          </a:p>
          <a:p>
            <a:pPr algn="just"/>
            <a:endParaRPr lang="es-MX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52561" y="365431"/>
            <a:ext cx="101831" cy="6492568"/>
          </a:xfrm>
          <a:prstGeom prst="rect">
            <a:avLst/>
          </a:prstGeom>
          <a:solidFill>
            <a:srgbClr val="FD6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43" y="4365462"/>
            <a:ext cx="747871" cy="7478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41" y="5767966"/>
            <a:ext cx="1346466" cy="10387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07" y="5816526"/>
            <a:ext cx="1346466" cy="103875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73" y="5818908"/>
            <a:ext cx="1346466" cy="103875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59" y="5816526"/>
            <a:ext cx="1346466" cy="103875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45" y="5816526"/>
            <a:ext cx="1346466" cy="10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5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308</Words>
  <Application>Microsoft Macintosh PowerPoint</Application>
  <PresentationFormat>Presentación en pantalla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Te presentamos…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presentamos…</dc:title>
  <dc:creator>Alejandra Charmin Ramirez</dc:creator>
  <cp:lastModifiedBy>Gabriela Valenzuela</cp:lastModifiedBy>
  <cp:revision>51</cp:revision>
  <cp:lastPrinted>2017-06-01T16:57:41Z</cp:lastPrinted>
  <dcterms:created xsi:type="dcterms:W3CDTF">2017-06-01T15:34:33Z</dcterms:created>
  <dcterms:modified xsi:type="dcterms:W3CDTF">2017-07-09T21:59:37Z</dcterms:modified>
</cp:coreProperties>
</file>