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29" r:id="rId1"/>
  </p:sldMasterIdLst>
  <p:sldIdLst>
    <p:sldId id="257" r:id="rId2"/>
    <p:sldId id="268" r:id="rId3"/>
    <p:sldId id="258" r:id="rId4"/>
    <p:sldId id="259" r:id="rId5"/>
    <p:sldId id="260" r:id="rId6"/>
    <p:sldId id="261" r:id="rId7"/>
    <p:sldId id="266" r:id="rId8"/>
    <p:sldId id="262" r:id="rId9"/>
    <p:sldId id="263" r:id="rId10"/>
    <p:sldId id="264" r:id="rId11"/>
    <p:sldId id="265"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94660"/>
  </p:normalViewPr>
  <p:slideViewPr>
    <p:cSldViewPr>
      <p:cViewPr varScale="1">
        <p:scale>
          <a:sx n="111" d="100"/>
          <a:sy n="111" d="100"/>
        </p:scale>
        <p:origin x="-162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149002FA-FC68-43C5-9D1E-570836C438CE}" type="datetimeFigureOut">
              <a:rPr lang="es-CL" smtClean="0"/>
              <a:t>29-11-2017</a:t>
            </a:fld>
            <a:endParaRPr lang="es-CL"/>
          </a:p>
        </p:txBody>
      </p:sp>
      <p:sp>
        <p:nvSpPr>
          <p:cNvPr id="5" name="Footer Placeholder 4"/>
          <p:cNvSpPr>
            <a:spLocks noGrp="1"/>
          </p:cNvSpPr>
          <p:nvPr>
            <p:ph type="ftr" sz="quarter" idx="11"/>
          </p:nvPr>
        </p:nvSpPr>
        <p:spPr>
          <a:xfrm>
            <a:off x="2396319" y="329308"/>
            <a:ext cx="3086292" cy="309201"/>
          </a:xfrm>
        </p:spPr>
        <p:txBody>
          <a:bodyPr/>
          <a:lstStyle/>
          <a:p>
            <a:endParaRPr lang="es-CL"/>
          </a:p>
        </p:txBody>
      </p:sp>
      <p:sp>
        <p:nvSpPr>
          <p:cNvPr id="6" name="Slide Number Placeholder 5"/>
          <p:cNvSpPr>
            <a:spLocks noGrp="1"/>
          </p:cNvSpPr>
          <p:nvPr>
            <p:ph type="sldNum" sz="quarter" idx="12"/>
          </p:nvPr>
        </p:nvSpPr>
        <p:spPr>
          <a:xfrm>
            <a:off x="1434703" y="798973"/>
            <a:ext cx="802005" cy="503578"/>
          </a:xfrm>
        </p:spPr>
        <p:txBody>
          <a:bodyPr/>
          <a:lstStyle/>
          <a:p>
            <a:fld id="{1DBCDF5F-C3F6-4D4E-A487-02D09FF61CC0}" type="slidenum">
              <a:rPr lang="es-CL" smtClean="0"/>
              <a:t>‹Nº›</a:t>
            </a:fld>
            <a:endParaRPr lang="es-CL"/>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470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9002FA-FC68-43C5-9D1E-570836C438CE}" type="datetimeFigureOut">
              <a:rPr lang="es-CL" smtClean="0"/>
              <a:t>29-11-2017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DBCDF5F-C3F6-4D4E-A487-02D09FF61CC0}" type="slidenum">
              <a:rPr lang="es-CL" smtClean="0"/>
              <a:t>‹Nº›</a:t>
            </a:fld>
            <a:endParaRPr lang="es-CL"/>
          </a:p>
        </p:txBody>
      </p:sp>
    </p:spTree>
    <p:extLst>
      <p:ext uri="{BB962C8B-B14F-4D97-AF65-F5344CB8AC3E}">
        <p14:creationId xmlns:p14="http://schemas.microsoft.com/office/powerpoint/2010/main" val="8202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9002FA-FC68-43C5-9D1E-570836C438CE}" type="datetimeFigureOut">
              <a:rPr lang="es-CL" smtClean="0"/>
              <a:t>29-11-2017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DBCDF5F-C3F6-4D4E-A487-02D09FF61CC0}" type="slidenum">
              <a:rPr lang="es-CL" smtClean="0"/>
              <a:t>‹Nº›</a:t>
            </a:fld>
            <a:endParaRPr lang="es-CL"/>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55123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49002FA-FC68-43C5-9D1E-570836C438CE}" type="datetimeFigureOut">
              <a:rPr lang="es-CL" smtClean="0"/>
              <a:t>29-11-2017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DBCDF5F-C3F6-4D4E-A487-02D09FF61CC0}" type="slidenum">
              <a:rPr lang="es-CL" smtClean="0"/>
              <a:t>‹Nº›</a:t>
            </a:fld>
            <a:endParaRPr lang="es-C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2338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149002FA-FC68-43C5-9D1E-570836C438CE}" type="datetimeFigureOut">
              <a:rPr lang="es-CL" smtClean="0"/>
              <a:t>29-11-2017</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1DBCDF5F-C3F6-4D4E-A487-02D09FF61CC0}" type="slidenum">
              <a:rPr lang="es-CL" smtClean="0"/>
              <a:t>‹Nº›</a:t>
            </a:fld>
            <a:endParaRPr lang="es-CL"/>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553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49002FA-FC68-43C5-9D1E-570836C438CE}" type="datetimeFigureOut">
              <a:rPr lang="es-CL" smtClean="0"/>
              <a:t>29-11-2017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DBCDF5F-C3F6-4D4E-A487-02D09FF61CC0}" type="slidenum">
              <a:rPr lang="es-CL" smtClean="0"/>
              <a:t>‹Nº›</a:t>
            </a:fld>
            <a:endParaRPr lang="es-C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94523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4" name="Content Placeholder 3"/>
          <p:cNvSpPr>
            <a:spLocks noGrp="1"/>
          </p:cNvSpPr>
          <p:nvPr>
            <p:ph sz="half" idx="2"/>
          </p:nvPr>
        </p:nvSpPr>
        <p:spPr>
          <a:xfrm>
            <a:off x="1443491" y="2824270"/>
            <a:ext cx="3125766" cy="2644457"/>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los estilos de texto del patrón</a:t>
            </a:r>
          </a:p>
        </p:txBody>
      </p:sp>
      <p:sp>
        <p:nvSpPr>
          <p:cNvPr id="6" name="Content Placeholder 5"/>
          <p:cNvSpPr>
            <a:spLocks noGrp="1"/>
          </p:cNvSpPr>
          <p:nvPr>
            <p:ph sz="quarter" idx="4"/>
          </p:nvPr>
        </p:nvSpPr>
        <p:spPr>
          <a:xfrm>
            <a:off x="4889182" y="2821491"/>
            <a:ext cx="3125652" cy="263737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49002FA-FC68-43C5-9D1E-570836C438CE}" type="datetimeFigureOut">
              <a:rPr lang="es-CL" smtClean="0"/>
              <a:t>29-11-2017</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1DBCDF5F-C3F6-4D4E-A487-02D09FF61CC0}" type="slidenum">
              <a:rPr lang="es-CL" smtClean="0"/>
              <a:t>‹Nº›</a:t>
            </a:fld>
            <a:endParaRPr lang="es-CL"/>
          </a:p>
        </p:txBody>
      </p:sp>
    </p:spTree>
    <p:extLst>
      <p:ext uri="{BB962C8B-B14F-4D97-AF65-F5344CB8AC3E}">
        <p14:creationId xmlns:p14="http://schemas.microsoft.com/office/powerpoint/2010/main" val="209953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49002FA-FC68-43C5-9D1E-570836C438CE}" type="datetimeFigureOut">
              <a:rPr lang="es-CL" smtClean="0"/>
              <a:t>29-11-2017</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1DBCDF5F-C3F6-4D4E-A487-02D09FF61CC0}" type="slidenum">
              <a:rPr lang="es-CL" smtClean="0"/>
              <a:t>‹Nº›</a:t>
            </a:fld>
            <a:endParaRPr lang="es-CL"/>
          </a:p>
        </p:txBody>
      </p:sp>
    </p:spTree>
    <p:extLst>
      <p:ext uri="{BB962C8B-B14F-4D97-AF65-F5344CB8AC3E}">
        <p14:creationId xmlns:p14="http://schemas.microsoft.com/office/powerpoint/2010/main" val="860258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9002FA-FC68-43C5-9D1E-570836C438CE}" type="datetimeFigureOut">
              <a:rPr lang="es-CL" smtClean="0"/>
              <a:t>29-11-2017</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1DBCDF5F-C3F6-4D4E-A487-02D09FF61CC0}" type="slidenum">
              <a:rPr lang="es-CL" smtClean="0"/>
              <a:t>‹Nº›</a:t>
            </a:fld>
            <a:endParaRPr lang="es-CL"/>
          </a:p>
        </p:txBody>
      </p:sp>
    </p:spTree>
    <p:extLst>
      <p:ext uri="{BB962C8B-B14F-4D97-AF65-F5344CB8AC3E}">
        <p14:creationId xmlns:p14="http://schemas.microsoft.com/office/powerpoint/2010/main" val="2261359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p:txBody>
          <a:bodyPr/>
          <a:lstStyle/>
          <a:p>
            <a:fld id="{149002FA-FC68-43C5-9D1E-570836C438CE}" type="datetimeFigureOut">
              <a:rPr lang="es-CL" smtClean="0"/>
              <a:t>29-11-2017</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1DBCDF5F-C3F6-4D4E-A487-02D09FF61CC0}" type="slidenum">
              <a:rPr lang="es-CL" smtClean="0"/>
              <a:t>‹Nº›</a:t>
            </a:fld>
            <a:endParaRPr lang="es-CL"/>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018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los estilos de texto del patrón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49002FA-FC68-43C5-9D1E-570836C438CE}" type="datetimeFigureOut">
              <a:rPr lang="es-CL" smtClean="0"/>
              <a:t>29-11-2017</a:t>
            </a:fld>
            <a:endParaRPr lang="es-CL"/>
          </a:p>
        </p:txBody>
      </p:sp>
      <p:sp>
        <p:nvSpPr>
          <p:cNvPr id="6" name="Footer Placeholder 5"/>
          <p:cNvSpPr>
            <a:spLocks noGrp="1"/>
          </p:cNvSpPr>
          <p:nvPr>
            <p:ph type="ftr" sz="quarter" idx="11"/>
          </p:nvPr>
        </p:nvSpPr>
        <p:spPr>
          <a:xfrm>
            <a:off x="1437530" y="318641"/>
            <a:ext cx="3251553" cy="320931"/>
          </a:xfrm>
        </p:spPr>
        <p:txBody>
          <a:bodyPr/>
          <a:lstStyle/>
          <a:p>
            <a:endParaRPr lang="es-CL"/>
          </a:p>
        </p:txBody>
      </p:sp>
      <p:sp>
        <p:nvSpPr>
          <p:cNvPr id="7" name="Slide Number Placeholder 6"/>
          <p:cNvSpPr>
            <a:spLocks noGrp="1"/>
          </p:cNvSpPr>
          <p:nvPr>
            <p:ph type="sldNum" sz="quarter" idx="12"/>
          </p:nvPr>
        </p:nvSpPr>
        <p:spPr/>
        <p:txBody>
          <a:bodyPr/>
          <a:lstStyle/>
          <a:p>
            <a:fld id="{1DBCDF5F-C3F6-4D4E-A487-02D09FF61CC0}" type="slidenum">
              <a:rPr lang="es-CL" smtClean="0"/>
              <a:t>‹Nº›</a:t>
            </a:fld>
            <a:endParaRPr lang="es-CL"/>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9031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49002FA-FC68-43C5-9D1E-570836C438CE}" type="datetimeFigureOut">
              <a:rPr lang="es-CL" smtClean="0"/>
              <a:t>29-11-2017</a:t>
            </a:fld>
            <a:endParaRPr lang="es-CL"/>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1DBCDF5F-C3F6-4D4E-A487-02D09FF61CC0}" type="slidenum">
              <a:rPr lang="es-CL" smtClean="0"/>
              <a:t>‹Nº›</a:t>
            </a:fld>
            <a:endParaRPr lang="es-CL"/>
          </a:p>
        </p:txBody>
      </p:sp>
    </p:spTree>
    <p:extLst>
      <p:ext uri="{BB962C8B-B14F-4D97-AF65-F5344CB8AC3E}">
        <p14:creationId xmlns:p14="http://schemas.microsoft.com/office/powerpoint/2010/main" val="574174766"/>
      </p:ext>
    </p:extLst>
  </p:cSld>
  <p:clrMap bg1="lt1" tx1="dk1" bg2="lt2" tx2="dk2" accent1="accent1" accent2="accent2" accent3="accent3" accent4="accent4" accent5="accent5" accent6="accent6" hlink="hlink" folHlink="folHlink"/>
  <p:sldLayoutIdLst>
    <p:sldLayoutId id="2147484730" r:id="rId1"/>
    <p:sldLayoutId id="2147484731" r:id="rId2"/>
    <p:sldLayoutId id="2147484732" r:id="rId3"/>
    <p:sldLayoutId id="2147484733" r:id="rId4"/>
    <p:sldLayoutId id="2147484734" r:id="rId5"/>
    <p:sldLayoutId id="2147484735" r:id="rId6"/>
    <p:sldLayoutId id="2147484736" r:id="rId7"/>
    <p:sldLayoutId id="2147484737" r:id="rId8"/>
    <p:sldLayoutId id="2147484738" r:id="rId9"/>
    <p:sldLayoutId id="2147484739" r:id="rId10"/>
    <p:sldLayoutId id="2147484740"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4" name="3 CuadroTexto"/>
          <p:cNvSpPr txBox="1"/>
          <p:nvPr/>
        </p:nvSpPr>
        <p:spPr>
          <a:xfrm>
            <a:off x="1691680" y="1844824"/>
            <a:ext cx="612068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sz="2000" b="1" i="1" dirty="0">
                <a:effectLst/>
                <a:latin typeface="Times New Roman"/>
                <a:ea typeface="Times New Roman"/>
              </a:rPr>
              <a:t>CANDIDATURA  A  DIRECTORIO METROPOLITANO DE LA  ASOCIACIÓN NACIONAL DE PROFESIONALES Y TÉCNICOS UNIVERSITARIOS DE FONASA</a:t>
            </a:r>
            <a:endParaRPr lang="es-CL" sz="2000" i="1" dirty="0"/>
          </a:p>
        </p:txBody>
      </p:sp>
    </p:spTree>
    <p:extLst>
      <p:ext uri="{BB962C8B-B14F-4D97-AF65-F5344CB8AC3E}">
        <p14:creationId xmlns:p14="http://schemas.microsoft.com/office/powerpoint/2010/main" val="143365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82476" y="476672"/>
            <a:ext cx="3552254" cy="461665"/>
          </a:xfrm>
          <a:prstGeom prst="rect">
            <a:avLst/>
          </a:prstGeom>
        </p:spPr>
        <p:txBody>
          <a:bodyPr wrap="none">
            <a:spAutoFit/>
          </a:bodyPr>
          <a:lstStyle/>
          <a:p>
            <a:pPr algn="just">
              <a:spcAft>
                <a:spcPts val="0"/>
              </a:spcAft>
            </a:pPr>
            <a:r>
              <a:rPr lang="es-ES" sz="2400" b="1" u="sng" dirty="0">
                <a:effectLst/>
                <a:latin typeface="Times New Roman"/>
                <a:ea typeface="Times New Roman"/>
              </a:rPr>
              <a:t>Mi Propuesta de Trabajo</a:t>
            </a:r>
            <a:r>
              <a:rPr lang="es-ES" b="1" u="sng" dirty="0">
                <a:effectLst/>
                <a:latin typeface="Times New Roman"/>
                <a:ea typeface="Times New Roman"/>
              </a:rPr>
              <a:t>:</a:t>
            </a:r>
            <a:endParaRPr lang="es-CL" dirty="0">
              <a:effectLst/>
              <a:latin typeface="Times New Roman"/>
              <a:ea typeface="Times New Roman"/>
            </a:endParaRPr>
          </a:p>
        </p:txBody>
      </p:sp>
      <p:sp>
        <p:nvSpPr>
          <p:cNvPr id="4" name="3 Rectángulo"/>
          <p:cNvSpPr/>
          <p:nvPr/>
        </p:nvSpPr>
        <p:spPr>
          <a:xfrm>
            <a:off x="899592" y="1412776"/>
            <a:ext cx="7416824" cy="2862322"/>
          </a:xfrm>
          <a:prstGeom prst="rect">
            <a:avLst/>
          </a:prstGeom>
        </p:spPr>
        <p:txBody>
          <a:bodyPr wrap="square">
            <a:spAutoFit/>
          </a:bodyPr>
          <a:lstStyle/>
          <a:p>
            <a:pPr marL="342900" lvl="0" indent="-342900" algn="just">
              <a:spcAft>
                <a:spcPts val="0"/>
              </a:spcAft>
              <a:buFont typeface="Wingdings"/>
              <a:buChar char=""/>
            </a:pPr>
            <a:r>
              <a:rPr lang="es-ES" dirty="0">
                <a:effectLst/>
                <a:latin typeface="Times New Roman"/>
                <a:ea typeface="Times New Roman"/>
              </a:rPr>
              <a:t>Participar activamente en las diversas Comisiones donde sea mandatado, por ejemplo: Representante de los Profesionales en la Junta Calificadora Central, Comité de Selección para Concursos Internos a Contrata, Comité de Selección en Concursos de Promoción Interna, etc.</a:t>
            </a:r>
            <a:endParaRPr lang="es-CL" dirty="0">
              <a:effectLst/>
              <a:latin typeface="Times New Roman"/>
              <a:ea typeface="Times New Roman"/>
            </a:endParaRPr>
          </a:p>
          <a:p>
            <a:pPr marL="449580">
              <a:spcAft>
                <a:spcPts val="0"/>
              </a:spcAft>
            </a:pPr>
            <a:r>
              <a:rPr lang="es-ES" dirty="0">
                <a:effectLst/>
                <a:latin typeface="Times New Roman"/>
                <a:ea typeface="Times New Roman"/>
              </a:rPr>
              <a:t> </a:t>
            </a:r>
            <a:endParaRPr lang="es-CL" dirty="0">
              <a:effectLst/>
              <a:latin typeface="Times New Roman"/>
              <a:ea typeface="Times New Roman"/>
            </a:endParaRPr>
          </a:p>
          <a:p>
            <a:pPr marL="342900" lvl="0" indent="-342900" algn="just">
              <a:spcAft>
                <a:spcPts val="0"/>
              </a:spcAft>
              <a:buFont typeface="Wingdings"/>
              <a:buChar char=""/>
            </a:pPr>
            <a:r>
              <a:rPr lang="es-ES" dirty="0">
                <a:effectLst/>
                <a:latin typeface="Times New Roman"/>
                <a:ea typeface="Times New Roman"/>
              </a:rPr>
              <a:t>Propiciar instancias que vayan en directo beneficio del desarrollo profesional y mejores condiciones laborales de nuestros asociados.</a:t>
            </a:r>
            <a:endParaRPr lang="es-CL" dirty="0">
              <a:effectLst/>
              <a:latin typeface="Times New Roman"/>
              <a:ea typeface="Times New Roman"/>
            </a:endParaRPr>
          </a:p>
          <a:p>
            <a:pPr algn="just">
              <a:spcAft>
                <a:spcPts val="0"/>
              </a:spcAft>
            </a:pPr>
            <a:r>
              <a:rPr lang="es-ES" dirty="0">
                <a:effectLst/>
                <a:latin typeface="Times New Roman"/>
                <a:ea typeface="Times New Roman"/>
              </a:rPr>
              <a:t> </a:t>
            </a:r>
            <a:endParaRPr lang="es-CL" dirty="0">
              <a:effectLst/>
              <a:latin typeface="Times New Roman"/>
              <a:ea typeface="Times New Roman"/>
            </a:endParaRPr>
          </a:p>
          <a:p>
            <a:pPr marL="342900" lvl="0" indent="-342900" algn="just">
              <a:spcAft>
                <a:spcPts val="0"/>
              </a:spcAft>
              <a:buFont typeface="Wingdings"/>
              <a:buChar char=""/>
            </a:pPr>
            <a:r>
              <a:rPr lang="es-ES" dirty="0">
                <a:effectLst/>
                <a:latin typeface="Times New Roman"/>
                <a:ea typeface="Times New Roman"/>
              </a:rPr>
              <a:t>Realizar charlas informativas de procesos y temáticas de interés de los asociados/</a:t>
            </a:r>
            <a:r>
              <a:rPr lang="es-ES" dirty="0">
                <a:latin typeface="Times New Roman"/>
                <a:ea typeface="Times New Roman"/>
              </a:rPr>
              <a:t>as, </a:t>
            </a:r>
            <a:r>
              <a:rPr lang="es-ES" dirty="0">
                <a:effectLst/>
                <a:latin typeface="Times New Roman"/>
                <a:ea typeface="Times New Roman"/>
              </a:rPr>
              <a:t>tales como: Incentivo al Retiro, Estatuto Administrativo, etc.</a:t>
            </a:r>
            <a:endParaRPr lang="es-CL" dirty="0">
              <a:effectLst/>
              <a:latin typeface="Times New Roman"/>
              <a:ea typeface="Times New Roman"/>
            </a:endParaRPr>
          </a:p>
        </p:txBody>
      </p:sp>
    </p:spTree>
    <p:extLst>
      <p:ext uri="{BB962C8B-B14F-4D97-AF65-F5344CB8AC3E}">
        <p14:creationId xmlns:p14="http://schemas.microsoft.com/office/powerpoint/2010/main" val="9306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82476" y="476672"/>
            <a:ext cx="3552254" cy="461665"/>
          </a:xfrm>
          <a:prstGeom prst="rect">
            <a:avLst/>
          </a:prstGeom>
        </p:spPr>
        <p:txBody>
          <a:bodyPr wrap="none">
            <a:spAutoFit/>
          </a:bodyPr>
          <a:lstStyle/>
          <a:p>
            <a:pPr algn="just">
              <a:spcAft>
                <a:spcPts val="0"/>
              </a:spcAft>
            </a:pPr>
            <a:r>
              <a:rPr lang="es-ES" sz="2400" b="1" u="sng" dirty="0">
                <a:effectLst/>
                <a:latin typeface="Times New Roman"/>
                <a:ea typeface="Times New Roman"/>
              </a:rPr>
              <a:t>Mi Propuesta de Trabajo</a:t>
            </a:r>
            <a:r>
              <a:rPr lang="es-ES" b="1" u="sng" dirty="0">
                <a:effectLst/>
                <a:latin typeface="Times New Roman"/>
                <a:ea typeface="Times New Roman"/>
              </a:rPr>
              <a:t>:</a:t>
            </a:r>
            <a:endParaRPr lang="es-CL" dirty="0">
              <a:effectLst/>
              <a:latin typeface="Times New Roman"/>
              <a:ea typeface="Times New Roman"/>
            </a:endParaRPr>
          </a:p>
        </p:txBody>
      </p:sp>
      <p:sp>
        <p:nvSpPr>
          <p:cNvPr id="2" name="1 Rectángulo"/>
          <p:cNvSpPr/>
          <p:nvPr/>
        </p:nvSpPr>
        <p:spPr>
          <a:xfrm>
            <a:off x="395536" y="1196752"/>
            <a:ext cx="8136904" cy="2585323"/>
          </a:xfrm>
          <a:prstGeom prst="rect">
            <a:avLst/>
          </a:prstGeom>
        </p:spPr>
        <p:txBody>
          <a:bodyPr wrap="square">
            <a:spAutoFit/>
          </a:bodyPr>
          <a:lstStyle/>
          <a:p>
            <a:pPr marL="342900" lvl="0" indent="-342900" algn="just">
              <a:spcAft>
                <a:spcPts val="0"/>
              </a:spcAft>
              <a:buFont typeface="Wingdings"/>
              <a:buChar char=""/>
            </a:pPr>
            <a:r>
              <a:rPr lang="es-ES" dirty="0">
                <a:effectLst/>
                <a:latin typeface="Times New Roman"/>
                <a:ea typeface="Times New Roman"/>
              </a:rPr>
              <a:t>Defender y canalizar los intereses de los asociados ante las autoridades y </a:t>
            </a:r>
            <a:r>
              <a:rPr lang="es-ES" dirty="0" smtClean="0">
                <a:effectLst/>
                <a:latin typeface="Times New Roman"/>
                <a:ea typeface="Times New Roman"/>
              </a:rPr>
              <a:t>jefaturas, principalmente lo relacionado a la </a:t>
            </a:r>
            <a:r>
              <a:rPr lang="es-ES" smtClean="0">
                <a:effectLst/>
                <a:latin typeface="Times New Roman"/>
                <a:ea typeface="Times New Roman"/>
              </a:rPr>
              <a:t>estabilidad laboral.</a:t>
            </a:r>
            <a:endParaRPr lang="es-CL" dirty="0">
              <a:effectLst/>
              <a:latin typeface="Times New Roman"/>
              <a:ea typeface="Times New Roman"/>
            </a:endParaRPr>
          </a:p>
          <a:p>
            <a:pPr algn="just">
              <a:spcAft>
                <a:spcPts val="0"/>
              </a:spcAft>
            </a:pPr>
            <a:r>
              <a:rPr lang="es-ES" dirty="0">
                <a:effectLst/>
                <a:latin typeface="Times New Roman"/>
                <a:ea typeface="Times New Roman"/>
              </a:rPr>
              <a:t> </a:t>
            </a:r>
            <a:endParaRPr lang="es-CL" dirty="0">
              <a:effectLst/>
              <a:latin typeface="Times New Roman"/>
              <a:ea typeface="Times New Roman"/>
            </a:endParaRPr>
          </a:p>
          <a:p>
            <a:pPr marL="342900" lvl="0" indent="-342900" algn="just">
              <a:spcAft>
                <a:spcPts val="0"/>
              </a:spcAft>
              <a:buFont typeface="Wingdings"/>
              <a:buChar char=""/>
            </a:pPr>
            <a:r>
              <a:rPr lang="es-ES" dirty="0">
                <a:effectLst/>
                <a:latin typeface="Times New Roman"/>
                <a:ea typeface="Times New Roman"/>
              </a:rPr>
              <a:t>Elaborar propuestas que vayan en beneficio de los asociados, por ejemplo nuevos convenios, beneficios sociales, etc.</a:t>
            </a:r>
            <a:endParaRPr lang="es-CL" dirty="0">
              <a:effectLst/>
              <a:latin typeface="Times New Roman"/>
              <a:ea typeface="Times New Roman"/>
            </a:endParaRPr>
          </a:p>
          <a:p>
            <a:pPr algn="just">
              <a:spcAft>
                <a:spcPts val="0"/>
              </a:spcAft>
            </a:pPr>
            <a:r>
              <a:rPr lang="es-ES" dirty="0">
                <a:effectLst/>
                <a:latin typeface="Times New Roman"/>
                <a:ea typeface="Times New Roman"/>
              </a:rPr>
              <a:t> </a:t>
            </a:r>
            <a:endParaRPr lang="es-CL" dirty="0">
              <a:effectLst/>
              <a:latin typeface="Times New Roman"/>
              <a:ea typeface="Times New Roman"/>
            </a:endParaRPr>
          </a:p>
          <a:p>
            <a:pPr marL="342900" lvl="0" indent="-342900" algn="just">
              <a:spcAft>
                <a:spcPts val="0"/>
              </a:spcAft>
              <a:buFont typeface="Wingdings"/>
              <a:buChar char=""/>
            </a:pPr>
            <a:r>
              <a:rPr lang="es-ES" dirty="0">
                <a:effectLst/>
                <a:latin typeface="Times New Roman"/>
                <a:ea typeface="Times New Roman"/>
              </a:rPr>
              <a:t>En general, representar los intereses de los asociados en materias relativas a la carrera funcionaria, desarrollo profesional, capacitación y otras materias de interés general.</a:t>
            </a:r>
            <a:endParaRPr lang="es-CL" dirty="0">
              <a:effectLst/>
              <a:latin typeface="Times New Roman"/>
              <a:ea typeface="Times New Roman"/>
            </a:endParaRPr>
          </a:p>
        </p:txBody>
      </p:sp>
    </p:spTree>
    <p:extLst>
      <p:ext uri="{BB962C8B-B14F-4D97-AF65-F5344CB8AC3E}">
        <p14:creationId xmlns:p14="http://schemas.microsoft.com/office/powerpoint/2010/main" val="3367808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66234" y="476672"/>
            <a:ext cx="184731" cy="369332"/>
          </a:xfrm>
          <a:prstGeom prst="rect">
            <a:avLst/>
          </a:prstGeom>
        </p:spPr>
        <p:txBody>
          <a:bodyPr wrap="none">
            <a:spAutoFit/>
          </a:bodyPr>
          <a:lstStyle/>
          <a:p>
            <a:pPr algn="just">
              <a:spcAft>
                <a:spcPts val="0"/>
              </a:spcAft>
            </a:pPr>
            <a:endParaRPr lang="es-CL" dirty="0">
              <a:effectLst/>
              <a:latin typeface="Times New Roman"/>
              <a:ea typeface="Times New Roman"/>
            </a:endParaRPr>
          </a:p>
        </p:txBody>
      </p:sp>
      <p:sp>
        <p:nvSpPr>
          <p:cNvPr id="2" name="1 Rectángulo"/>
          <p:cNvSpPr/>
          <p:nvPr/>
        </p:nvSpPr>
        <p:spPr>
          <a:xfrm>
            <a:off x="464234" y="2587551"/>
            <a:ext cx="8068206" cy="769441"/>
          </a:xfrm>
          <a:prstGeom prst="rect">
            <a:avLst/>
          </a:prstGeom>
        </p:spPr>
        <p:txBody>
          <a:bodyPr wrap="square">
            <a:spAutoFit/>
          </a:bodyPr>
          <a:lstStyle/>
          <a:p>
            <a:pPr lvl="0" algn="ctr">
              <a:spcAft>
                <a:spcPts val="0"/>
              </a:spcAft>
            </a:pPr>
            <a:r>
              <a:rPr lang="es-ES" sz="4400" dirty="0">
                <a:latin typeface="Times New Roman"/>
                <a:ea typeface="Times New Roman"/>
              </a:rPr>
              <a:t>MUCHAS GRACIAS…</a:t>
            </a:r>
            <a:endParaRPr lang="es-CL" sz="4400" dirty="0">
              <a:effectLst/>
              <a:latin typeface="Times New Roman"/>
              <a:ea typeface="Times New Roman"/>
            </a:endParaRPr>
          </a:p>
        </p:txBody>
      </p:sp>
    </p:spTree>
    <p:extLst>
      <p:ext uri="{BB962C8B-B14F-4D97-AF65-F5344CB8AC3E}">
        <p14:creationId xmlns:p14="http://schemas.microsoft.com/office/powerpoint/2010/main" val="180391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370DA74E-38C4-401C-98F9-665504B8C897}"/>
              </a:ext>
            </a:extLst>
          </p:cNvPr>
          <p:cNvPicPr>
            <a:picLocks noChangeAspect="1"/>
          </p:cNvPicPr>
          <p:nvPr/>
        </p:nvPicPr>
        <p:blipFill>
          <a:blip r:embed="rId2"/>
          <a:stretch>
            <a:fillRect/>
          </a:stretch>
        </p:blipFill>
        <p:spPr>
          <a:xfrm>
            <a:off x="5343618" y="2924944"/>
            <a:ext cx="2684766" cy="2592288"/>
          </a:xfrm>
          <a:prstGeom prst="rect">
            <a:avLst/>
          </a:prstGeom>
          <a:ln>
            <a:noFill/>
          </a:ln>
          <a:effectLst>
            <a:outerShdw blurRad="292100" dist="139700" dir="2700000" algn="tl" rotWithShape="0">
              <a:srgbClr val="333333">
                <a:alpha val="65000"/>
              </a:srgbClr>
            </a:outerShdw>
          </a:effectLst>
        </p:spPr>
      </p:pic>
      <p:sp>
        <p:nvSpPr>
          <p:cNvPr id="5" name="3 Rectángulo">
            <a:extLst>
              <a:ext uri="{FF2B5EF4-FFF2-40B4-BE49-F238E27FC236}">
                <a16:creationId xmlns:a16="http://schemas.microsoft.com/office/drawing/2014/main" xmlns="" id="{8216EEF6-F688-483F-87AC-238CC8313D1A}"/>
              </a:ext>
            </a:extLst>
          </p:cNvPr>
          <p:cNvSpPr/>
          <p:nvPr/>
        </p:nvSpPr>
        <p:spPr>
          <a:xfrm>
            <a:off x="611560" y="332656"/>
            <a:ext cx="7416824" cy="2400657"/>
          </a:xfrm>
          <a:prstGeom prst="rect">
            <a:avLst/>
          </a:prstGeom>
        </p:spPr>
        <p:txBody>
          <a:bodyPr wrap="square">
            <a:spAutoFit/>
          </a:bodyPr>
          <a:lstStyle/>
          <a:p>
            <a:pPr algn="just">
              <a:lnSpc>
                <a:spcPct val="150000"/>
              </a:lnSpc>
              <a:spcAft>
                <a:spcPts val="0"/>
              </a:spcAft>
            </a:pPr>
            <a:r>
              <a:rPr lang="es-ES" sz="2800" dirty="0">
                <a:effectLst/>
                <a:latin typeface="Times New Roman"/>
                <a:ea typeface="Times New Roman"/>
              </a:rPr>
              <a:t>E</a:t>
            </a:r>
            <a:r>
              <a:rPr lang="es-ES" dirty="0">
                <a:effectLst/>
                <a:latin typeface="Times New Roman"/>
                <a:ea typeface="Times New Roman"/>
              </a:rPr>
              <a:t>stimadas/os socias/os, les comunico que he tomado la importante decisión de postular al Directorio Metropolitano de la Asociación Nacional de Profesionales y Técnicos Universitarios del Fondo Nacional de Salud, para el periodo 2018-2019, y el día de hoy </a:t>
            </a:r>
            <a:r>
              <a:rPr lang="es-ES" dirty="0">
                <a:latin typeface="Times New Roman"/>
                <a:ea typeface="Times New Roman"/>
              </a:rPr>
              <a:t>oficializo </a:t>
            </a:r>
            <a:r>
              <a:rPr lang="es-ES" dirty="0">
                <a:effectLst/>
                <a:latin typeface="Times New Roman"/>
                <a:ea typeface="Times New Roman"/>
              </a:rPr>
              <a:t>mi campaña a Dirigente Metropolitano.</a:t>
            </a:r>
            <a:endParaRPr lang="es-CL" dirty="0">
              <a:effectLst/>
              <a:latin typeface="Times New Roman"/>
              <a:ea typeface="Times New Roman"/>
            </a:endParaRPr>
          </a:p>
        </p:txBody>
      </p:sp>
    </p:spTree>
    <p:extLst>
      <p:ext uri="{BB962C8B-B14F-4D97-AF65-F5344CB8AC3E}">
        <p14:creationId xmlns:p14="http://schemas.microsoft.com/office/powerpoint/2010/main" val="1227812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17879" y="2276872"/>
            <a:ext cx="6222473" cy="2169825"/>
          </a:xfrm>
          <a:prstGeom prst="rect">
            <a:avLst/>
          </a:prstGeom>
        </p:spPr>
        <p:txBody>
          <a:bodyPr wrap="square">
            <a:spAutoFit/>
          </a:bodyPr>
          <a:lstStyle/>
          <a:p>
            <a:pPr algn="just">
              <a:lnSpc>
                <a:spcPct val="150000"/>
              </a:lnSpc>
              <a:spcAft>
                <a:spcPts val="0"/>
              </a:spcAft>
            </a:pPr>
            <a:r>
              <a:rPr lang="es-ES" dirty="0">
                <a:effectLst/>
                <a:latin typeface="Times New Roman"/>
                <a:ea typeface="Times New Roman"/>
              </a:rPr>
              <a:t>Nombre: Claudio Enrique </a:t>
            </a:r>
            <a:r>
              <a:rPr lang="es-ES" dirty="0" err="1">
                <a:effectLst/>
                <a:latin typeface="Times New Roman"/>
                <a:ea typeface="Times New Roman"/>
              </a:rPr>
              <a:t>Pavez</a:t>
            </a:r>
            <a:r>
              <a:rPr lang="es-ES" dirty="0">
                <a:effectLst/>
                <a:latin typeface="Times New Roman"/>
                <a:ea typeface="Times New Roman"/>
              </a:rPr>
              <a:t> Sepúlveda</a:t>
            </a:r>
            <a:endParaRPr lang="es-CL" dirty="0">
              <a:effectLst/>
              <a:latin typeface="Times New Roman"/>
              <a:ea typeface="Times New Roman"/>
            </a:endParaRPr>
          </a:p>
          <a:p>
            <a:pPr algn="just">
              <a:lnSpc>
                <a:spcPct val="150000"/>
              </a:lnSpc>
              <a:spcAft>
                <a:spcPts val="0"/>
              </a:spcAft>
            </a:pPr>
            <a:r>
              <a:rPr lang="es-ES" dirty="0">
                <a:effectLst/>
                <a:latin typeface="Times New Roman"/>
                <a:ea typeface="Times New Roman"/>
              </a:rPr>
              <a:t>Estado civil: Casado (3 hijos Claudio, Flavio y Cristóbal)</a:t>
            </a:r>
            <a:endParaRPr lang="es-CL" dirty="0">
              <a:effectLst/>
              <a:latin typeface="Times New Roman"/>
              <a:ea typeface="Times New Roman"/>
            </a:endParaRPr>
          </a:p>
          <a:p>
            <a:pPr algn="just">
              <a:lnSpc>
                <a:spcPct val="150000"/>
              </a:lnSpc>
              <a:spcAft>
                <a:spcPts val="0"/>
              </a:spcAft>
            </a:pPr>
            <a:r>
              <a:rPr lang="es-ES" dirty="0">
                <a:effectLst/>
                <a:latin typeface="Times New Roman"/>
                <a:ea typeface="Times New Roman"/>
              </a:rPr>
              <a:t>Profesión: Ingeniero Comercial con mención en Administración</a:t>
            </a:r>
            <a:endParaRPr lang="es-CL" dirty="0">
              <a:effectLst/>
              <a:latin typeface="Times New Roman"/>
              <a:ea typeface="Times New Roman"/>
            </a:endParaRPr>
          </a:p>
          <a:p>
            <a:pPr algn="just">
              <a:lnSpc>
                <a:spcPct val="150000"/>
              </a:lnSpc>
              <a:spcAft>
                <a:spcPts val="0"/>
              </a:spcAft>
            </a:pPr>
            <a:r>
              <a:rPr lang="es-ES" dirty="0">
                <a:effectLst/>
                <a:latin typeface="Times New Roman"/>
                <a:ea typeface="Times New Roman"/>
              </a:rPr>
              <a:t>Antigüedad laboral en la institución: 34 años</a:t>
            </a:r>
            <a:endParaRPr lang="es-CL" dirty="0">
              <a:effectLst/>
              <a:latin typeface="Times New Roman"/>
              <a:ea typeface="Times New Roman"/>
            </a:endParaRPr>
          </a:p>
          <a:p>
            <a:pPr algn="just">
              <a:lnSpc>
                <a:spcPct val="150000"/>
              </a:lnSpc>
              <a:spcAft>
                <a:spcPts val="0"/>
              </a:spcAft>
            </a:pPr>
            <a:r>
              <a:rPr lang="es-ES" dirty="0">
                <a:effectLst/>
                <a:latin typeface="Times New Roman"/>
                <a:ea typeface="Times New Roman"/>
              </a:rPr>
              <a:t> </a:t>
            </a:r>
            <a:endParaRPr lang="es-CL" dirty="0">
              <a:effectLst/>
              <a:latin typeface="Times New Roman"/>
              <a:ea typeface="Times New Roman"/>
            </a:endParaRPr>
          </a:p>
        </p:txBody>
      </p:sp>
      <p:sp>
        <p:nvSpPr>
          <p:cNvPr id="3" name="2 Rectángulo"/>
          <p:cNvSpPr/>
          <p:nvPr/>
        </p:nvSpPr>
        <p:spPr>
          <a:xfrm>
            <a:off x="1517879" y="1196752"/>
            <a:ext cx="3491661" cy="461665"/>
          </a:xfrm>
          <a:prstGeom prst="rect">
            <a:avLst/>
          </a:prstGeom>
        </p:spPr>
        <p:txBody>
          <a:bodyPr wrap="none">
            <a:spAutoFit/>
          </a:bodyPr>
          <a:lstStyle/>
          <a:p>
            <a:pPr algn="just">
              <a:spcAft>
                <a:spcPts val="0"/>
              </a:spcAft>
            </a:pPr>
            <a:r>
              <a:rPr lang="es-ES" sz="2400" b="1" u="sng" dirty="0">
                <a:latin typeface="Times New Roman"/>
                <a:ea typeface="Times New Roman"/>
              </a:rPr>
              <a:t>Antecedentes Personales</a:t>
            </a:r>
            <a:r>
              <a:rPr lang="es-ES" sz="2400" u="sng" dirty="0">
                <a:latin typeface="Times New Roman"/>
                <a:ea typeface="Times New Roman"/>
              </a:rPr>
              <a:t>:</a:t>
            </a:r>
            <a:endParaRPr lang="es-CL" sz="2400" u="sng" dirty="0">
              <a:latin typeface="Times New Roman"/>
              <a:ea typeface="Times New Roman"/>
            </a:endParaRPr>
          </a:p>
        </p:txBody>
      </p:sp>
    </p:spTree>
    <p:extLst>
      <p:ext uri="{BB962C8B-B14F-4D97-AF65-F5344CB8AC3E}">
        <p14:creationId xmlns:p14="http://schemas.microsoft.com/office/powerpoint/2010/main" val="759407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27512" y="548680"/>
            <a:ext cx="3406702" cy="461665"/>
          </a:xfrm>
          <a:prstGeom prst="rect">
            <a:avLst/>
          </a:prstGeom>
        </p:spPr>
        <p:txBody>
          <a:bodyPr wrap="none">
            <a:spAutoFit/>
          </a:bodyPr>
          <a:lstStyle/>
          <a:p>
            <a:pPr algn="just">
              <a:spcAft>
                <a:spcPts val="0"/>
              </a:spcAft>
            </a:pPr>
            <a:r>
              <a:rPr lang="es-ES" sz="2400" b="1" u="sng" dirty="0">
                <a:effectLst/>
                <a:latin typeface="Times New Roman"/>
                <a:ea typeface="Times New Roman"/>
              </a:rPr>
              <a:t>Antecedentes Laborales</a:t>
            </a:r>
            <a:r>
              <a:rPr lang="es-ES" sz="2400" u="sng" dirty="0">
                <a:effectLst/>
                <a:latin typeface="Times New Roman"/>
                <a:ea typeface="Times New Roman"/>
              </a:rPr>
              <a:t>:</a:t>
            </a:r>
            <a:endParaRPr lang="es-CL" sz="2400" dirty="0">
              <a:effectLst/>
              <a:latin typeface="Times New Roman"/>
              <a:ea typeface="Times New Roman"/>
            </a:endParaRPr>
          </a:p>
        </p:txBody>
      </p:sp>
      <p:sp>
        <p:nvSpPr>
          <p:cNvPr id="5" name="4 Rectángulo"/>
          <p:cNvSpPr/>
          <p:nvPr/>
        </p:nvSpPr>
        <p:spPr>
          <a:xfrm>
            <a:off x="827584" y="1196752"/>
            <a:ext cx="7205558" cy="3831818"/>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ü"/>
            </a:pPr>
            <a:r>
              <a:rPr lang="es-ES" dirty="0">
                <a:effectLst/>
                <a:latin typeface="Times New Roman"/>
                <a:ea typeface="Times New Roman"/>
              </a:rPr>
              <a:t>Mi ingreso al Fondo Nacional de Salud se produjo el 07 de noviembre de 1983, desempeñándome como Analista Contable en el </a:t>
            </a:r>
            <a:r>
              <a:rPr lang="es-ES" dirty="0" err="1">
                <a:effectLst/>
                <a:latin typeface="Times New Roman"/>
                <a:ea typeface="Times New Roman"/>
              </a:rPr>
              <a:t>Subdepto</a:t>
            </a:r>
            <a:r>
              <a:rPr lang="es-ES" dirty="0">
                <a:effectLst/>
                <a:latin typeface="Times New Roman"/>
                <a:ea typeface="Times New Roman"/>
              </a:rPr>
              <a:t>. de Contabilidad.</a:t>
            </a:r>
            <a:endParaRPr lang="es-CL" dirty="0">
              <a:effectLst/>
              <a:latin typeface="Times New Roman"/>
              <a:ea typeface="Times New Roman"/>
            </a:endParaRPr>
          </a:p>
          <a:p>
            <a:pPr marL="285750" indent="-285750" algn="just">
              <a:lnSpc>
                <a:spcPct val="150000"/>
              </a:lnSpc>
              <a:spcAft>
                <a:spcPts val="0"/>
              </a:spcAft>
              <a:buFont typeface="Wingdings" panose="05000000000000000000" pitchFamily="2" charset="2"/>
              <a:buChar char="ü"/>
            </a:pPr>
            <a:r>
              <a:rPr lang="es-ES" dirty="0">
                <a:effectLst/>
                <a:latin typeface="Times New Roman"/>
                <a:ea typeface="Times New Roman"/>
              </a:rPr>
              <a:t>En mes de septiembre de 1987 me designan como Jefe de la Sección Remuneraciones, manteniendo ese cargo hasta el mes de junio de 2007 (aprox. 20 años). </a:t>
            </a:r>
            <a:endParaRPr lang="es-CL" dirty="0">
              <a:effectLst/>
              <a:latin typeface="Times New Roman"/>
              <a:ea typeface="Times New Roman"/>
            </a:endParaRPr>
          </a:p>
          <a:p>
            <a:pPr marL="285750" indent="-285750" algn="just">
              <a:lnSpc>
                <a:spcPct val="150000"/>
              </a:lnSpc>
              <a:spcAft>
                <a:spcPts val="0"/>
              </a:spcAft>
              <a:buFont typeface="Wingdings" panose="05000000000000000000" pitchFamily="2" charset="2"/>
              <a:buChar char="ü"/>
            </a:pPr>
            <a:r>
              <a:rPr lang="es-ES" dirty="0">
                <a:effectLst/>
                <a:latin typeface="Times New Roman"/>
                <a:ea typeface="Times New Roman"/>
              </a:rPr>
              <a:t>Desde el mes de julio de 2007 me desempeño en mi actual cargo de Jefe de la Sección Administración de Personal, manteniendo dicha condición hasta el día de hoy (10 años y 5 meses).</a:t>
            </a:r>
            <a:endParaRPr lang="es-CL" dirty="0">
              <a:effectLst/>
              <a:latin typeface="Times New Roman"/>
              <a:ea typeface="Times New Roman"/>
            </a:endParaRPr>
          </a:p>
        </p:txBody>
      </p:sp>
    </p:spTree>
    <p:extLst>
      <p:ext uri="{BB962C8B-B14F-4D97-AF65-F5344CB8AC3E}">
        <p14:creationId xmlns:p14="http://schemas.microsoft.com/office/powerpoint/2010/main" val="2726131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121184" y="692696"/>
            <a:ext cx="3450816" cy="461665"/>
          </a:xfrm>
          <a:prstGeom prst="rect">
            <a:avLst/>
          </a:prstGeom>
        </p:spPr>
        <p:txBody>
          <a:bodyPr wrap="none">
            <a:spAutoFit/>
          </a:bodyPr>
          <a:lstStyle/>
          <a:p>
            <a:pPr algn="just">
              <a:spcAft>
                <a:spcPts val="0"/>
              </a:spcAft>
            </a:pPr>
            <a:r>
              <a:rPr lang="es-ES" sz="2400" b="1" u="sng" dirty="0">
                <a:effectLst/>
                <a:latin typeface="Times New Roman"/>
                <a:ea typeface="Times New Roman"/>
              </a:rPr>
              <a:t>Antecedentes Gremiales:</a:t>
            </a:r>
            <a:endParaRPr lang="es-CL" sz="2400" dirty="0">
              <a:effectLst/>
              <a:latin typeface="Times New Roman"/>
              <a:ea typeface="Times New Roman"/>
            </a:endParaRPr>
          </a:p>
        </p:txBody>
      </p:sp>
      <p:sp>
        <p:nvSpPr>
          <p:cNvPr id="3" name="2 Rectángulo"/>
          <p:cNvSpPr/>
          <p:nvPr/>
        </p:nvSpPr>
        <p:spPr>
          <a:xfrm>
            <a:off x="827584" y="1628800"/>
            <a:ext cx="6558296" cy="3416320"/>
          </a:xfrm>
          <a:prstGeom prst="rect">
            <a:avLst/>
          </a:prstGeom>
        </p:spPr>
        <p:txBody>
          <a:bodyPr wrap="square">
            <a:spAutoFit/>
          </a:bodyPr>
          <a:lstStyle/>
          <a:p>
            <a:pPr marL="285750" indent="-285750" algn="just">
              <a:lnSpc>
                <a:spcPct val="150000"/>
              </a:lnSpc>
              <a:spcAft>
                <a:spcPts val="0"/>
              </a:spcAft>
              <a:buFont typeface="Wingdings" panose="05000000000000000000" pitchFamily="2" charset="2"/>
              <a:buChar char="ü"/>
            </a:pPr>
            <a:r>
              <a:rPr lang="es-ES" dirty="0">
                <a:effectLst/>
                <a:latin typeface="Times New Roman"/>
                <a:ea typeface="Times New Roman"/>
              </a:rPr>
              <a:t>Durante los años 1998 y 1999 me desempeñé como Tesorero de la Asociación Nacional de Funcionarios del Fondo Nacional de Salud (ANAFF).</a:t>
            </a:r>
            <a:endParaRPr lang="es-CL" dirty="0">
              <a:effectLst/>
              <a:latin typeface="Times New Roman"/>
              <a:ea typeface="Times New Roman"/>
            </a:endParaRPr>
          </a:p>
          <a:p>
            <a:pPr algn="just">
              <a:lnSpc>
                <a:spcPct val="150000"/>
              </a:lnSpc>
              <a:spcAft>
                <a:spcPts val="0"/>
              </a:spcAft>
            </a:pPr>
            <a:r>
              <a:rPr lang="es-ES" dirty="0">
                <a:effectLst/>
                <a:latin typeface="Times New Roman"/>
                <a:ea typeface="Times New Roman"/>
              </a:rPr>
              <a:t> </a:t>
            </a:r>
            <a:endParaRPr lang="es-CL" dirty="0">
              <a:effectLst/>
              <a:latin typeface="Times New Roman"/>
              <a:ea typeface="Times New Roman"/>
            </a:endParaRPr>
          </a:p>
          <a:p>
            <a:pPr marL="285750" indent="-285750" algn="just">
              <a:lnSpc>
                <a:spcPct val="150000"/>
              </a:lnSpc>
              <a:spcAft>
                <a:spcPts val="0"/>
              </a:spcAft>
              <a:buFont typeface="Wingdings" panose="05000000000000000000" pitchFamily="2" charset="2"/>
              <a:buChar char="ü"/>
            </a:pPr>
            <a:r>
              <a:rPr lang="es-ES" dirty="0">
                <a:effectLst/>
                <a:latin typeface="Times New Roman"/>
                <a:ea typeface="Times New Roman"/>
              </a:rPr>
              <a:t>Durante los años 2000 a 2004 me desempeñé como Presidente Nacional de la Asociación de Profesionales y Técnicos Universitarios del Fondo Nacional de Salud (ANPTUF).</a:t>
            </a:r>
            <a:endParaRPr lang="es-CL" dirty="0">
              <a:effectLst/>
              <a:latin typeface="Times New Roman"/>
              <a:ea typeface="Times New Roman"/>
            </a:endParaRPr>
          </a:p>
          <a:p>
            <a:pPr algn="just">
              <a:lnSpc>
                <a:spcPct val="150000"/>
              </a:lnSpc>
              <a:spcAft>
                <a:spcPts val="0"/>
              </a:spcAft>
            </a:pPr>
            <a:r>
              <a:rPr lang="es-ES" dirty="0">
                <a:effectLst/>
                <a:latin typeface="Times New Roman"/>
                <a:ea typeface="Times New Roman"/>
              </a:rPr>
              <a:t> </a:t>
            </a:r>
            <a:endParaRPr lang="es-CL" dirty="0">
              <a:effectLst/>
              <a:latin typeface="Times New Roman"/>
              <a:ea typeface="Times New Roman"/>
            </a:endParaRPr>
          </a:p>
        </p:txBody>
      </p:sp>
    </p:spTree>
    <p:extLst>
      <p:ext uri="{BB962C8B-B14F-4D97-AF65-F5344CB8AC3E}">
        <p14:creationId xmlns:p14="http://schemas.microsoft.com/office/powerpoint/2010/main" val="20465134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48296" y="548680"/>
            <a:ext cx="4318811" cy="461665"/>
          </a:xfrm>
          <a:prstGeom prst="rect">
            <a:avLst/>
          </a:prstGeom>
        </p:spPr>
        <p:txBody>
          <a:bodyPr wrap="none">
            <a:spAutoFit/>
          </a:bodyPr>
          <a:lstStyle/>
          <a:p>
            <a:pPr algn="just">
              <a:spcAft>
                <a:spcPts val="0"/>
              </a:spcAft>
            </a:pPr>
            <a:r>
              <a:rPr lang="es-ES" sz="2400" b="1" u="sng" dirty="0">
                <a:effectLst/>
                <a:latin typeface="Times New Roman"/>
                <a:ea typeface="Times New Roman"/>
              </a:rPr>
              <a:t>Mis Características </a:t>
            </a:r>
            <a:r>
              <a:rPr lang="es-ES" sz="2400" b="1" u="sng" dirty="0">
                <a:latin typeface="Times New Roman"/>
                <a:ea typeface="Times New Roman"/>
              </a:rPr>
              <a:t>P</a:t>
            </a:r>
            <a:r>
              <a:rPr lang="es-ES" sz="2400" b="1" u="sng" dirty="0">
                <a:effectLst/>
                <a:latin typeface="Times New Roman"/>
                <a:ea typeface="Times New Roman"/>
              </a:rPr>
              <a:t>ersonales:</a:t>
            </a:r>
            <a:endParaRPr lang="es-CL" sz="2400" dirty="0">
              <a:effectLst/>
              <a:latin typeface="Times New Roman"/>
              <a:ea typeface="Times New Roman"/>
            </a:endParaRPr>
          </a:p>
        </p:txBody>
      </p:sp>
      <p:sp>
        <p:nvSpPr>
          <p:cNvPr id="5" name="4 Rectángulo"/>
          <p:cNvSpPr/>
          <p:nvPr/>
        </p:nvSpPr>
        <p:spPr>
          <a:xfrm>
            <a:off x="539552" y="1268760"/>
            <a:ext cx="8064896" cy="4247317"/>
          </a:xfrm>
          <a:prstGeom prst="rect">
            <a:avLst/>
          </a:prstGeom>
        </p:spPr>
        <p:txBody>
          <a:bodyPr wrap="square">
            <a:spAutoFit/>
          </a:bodyPr>
          <a:lstStyle/>
          <a:p>
            <a:pPr marL="342900" lvl="0" indent="-342900" algn="just">
              <a:lnSpc>
                <a:spcPct val="150000"/>
              </a:lnSpc>
              <a:spcAft>
                <a:spcPts val="0"/>
              </a:spcAft>
              <a:buFont typeface="Wingdings"/>
              <a:buChar char=""/>
            </a:pPr>
            <a:r>
              <a:rPr lang="es-ES" dirty="0">
                <a:effectLst/>
                <a:latin typeface="Times New Roman"/>
                <a:ea typeface="Times New Roman"/>
              </a:rPr>
              <a:t>Soy una persona de convicciones firmes, que me han permitido lograr un desarrollo en la vida, tanto en lo personal como lo laboral.  Esa misma convicción me llevó el año 2000 a ser gestor de la creación de nuestra Asociación de Profesionales, sueño que se pudo ver materializado en el mes de diciembre del mismo año, dando vida a lo que es hoy nuestra ANPTUF.  Ese sueño compartido, lo realice con dos grandes personas D. Juan Gutiérrez Fuenzalida (ex funcionario) y D. Rómulo Cancino Aguilera (Q.E.P.D), con la inspiración de crear una organización autónoma que diera respuesta a los intereses que demandaban los profesionales de la época.</a:t>
            </a:r>
            <a:endParaRPr lang="es-CL" dirty="0">
              <a:effectLst/>
              <a:latin typeface="Times New Roman"/>
              <a:ea typeface="Times New Roman"/>
            </a:endParaRPr>
          </a:p>
          <a:p>
            <a:pPr algn="just">
              <a:lnSpc>
                <a:spcPct val="150000"/>
              </a:lnSpc>
              <a:spcAft>
                <a:spcPts val="0"/>
              </a:spcAft>
            </a:pPr>
            <a:r>
              <a:rPr lang="es-ES" dirty="0">
                <a:effectLst/>
                <a:latin typeface="Times New Roman"/>
                <a:ea typeface="Times New Roman"/>
              </a:rPr>
              <a:t> </a:t>
            </a:r>
            <a:endParaRPr lang="es-CL" dirty="0">
              <a:effectLst/>
              <a:latin typeface="Times New Roman"/>
              <a:ea typeface="Times New Roman"/>
            </a:endParaRPr>
          </a:p>
        </p:txBody>
      </p:sp>
    </p:spTree>
    <p:extLst>
      <p:ext uri="{BB962C8B-B14F-4D97-AF65-F5344CB8AC3E}">
        <p14:creationId xmlns:p14="http://schemas.microsoft.com/office/powerpoint/2010/main" val="11286887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48296" y="548680"/>
            <a:ext cx="4318811" cy="461665"/>
          </a:xfrm>
          <a:prstGeom prst="rect">
            <a:avLst/>
          </a:prstGeom>
        </p:spPr>
        <p:txBody>
          <a:bodyPr wrap="none">
            <a:spAutoFit/>
          </a:bodyPr>
          <a:lstStyle/>
          <a:p>
            <a:pPr algn="just">
              <a:spcAft>
                <a:spcPts val="0"/>
              </a:spcAft>
            </a:pPr>
            <a:r>
              <a:rPr lang="es-ES" sz="2400" b="1" u="sng" dirty="0">
                <a:effectLst/>
                <a:latin typeface="Times New Roman"/>
                <a:ea typeface="Times New Roman"/>
              </a:rPr>
              <a:t>Mis Características </a:t>
            </a:r>
            <a:r>
              <a:rPr lang="es-ES" sz="2400" b="1" u="sng" dirty="0">
                <a:latin typeface="Times New Roman"/>
                <a:ea typeface="Times New Roman"/>
              </a:rPr>
              <a:t>P</a:t>
            </a:r>
            <a:r>
              <a:rPr lang="es-ES" sz="2400" b="1" u="sng" dirty="0">
                <a:effectLst/>
                <a:latin typeface="Times New Roman"/>
                <a:ea typeface="Times New Roman"/>
              </a:rPr>
              <a:t>ersonales:</a:t>
            </a:r>
            <a:endParaRPr lang="es-CL" sz="2400" dirty="0">
              <a:effectLst/>
              <a:latin typeface="Times New Roman"/>
              <a:ea typeface="Times New Roman"/>
            </a:endParaRPr>
          </a:p>
        </p:txBody>
      </p:sp>
      <p:sp>
        <p:nvSpPr>
          <p:cNvPr id="5" name="4 Rectángulo"/>
          <p:cNvSpPr/>
          <p:nvPr/>
        </p:nvSpPr>
        <p:spPr>
          <a:xfrm>
            <a:off x="539552" y="1268760"/>
            <a:ext cx="8064896" cy="2862322"/>
          </a:xfrm>
          <a:prstGeom prst="rect">
            <a:avLst/>
          </a:prstGeom>
        </p:spPr>
        <p:txBody>
          <a:bodyPr wrap="square">
            <a:spAutoFit/>
          </a:bodyPr>
          <a:lstStyle/>
          <a:p>
            <a:pPr algn="just">
              <a:spcAft>
                <a:spcPts val="0"/>
              </a:spcAft>
            </a:pPr>
            <a:r>
              <a:rPr lang="es-ES" dirty="0">
                <a:effectLst/>
                <a:latin typeface="Times New Roman"/>
                <a:ea typeface="Times New Roman"/>
              </a:rPr>
              <a:t> </a:t>
            </a:r>
            <a:endParaRPr lang="es-CL" dirty="0">
              <a:effectLst/>
              <a:latin typeface="Times New Roman"/>
              <a:ea typeface="Times New Roman"/>
            </a:endParaRPr>
          </a:p>
          <a:p>
            <a:pPr marL="342900" lvl="0" indent="-342900" algn="just">
              <a:lnSpc>
                <a:spcPct val="150000"/>
              </a:lnSpc>
              <a:spcAft>
                <a:spcPts val="0"/>
              </a:spcAft>
              <a:buFont typeface="Wingdings"/>
              <a:buChar char=""/>
            </a:pPr>
            <a:r>
              <a:rPr lang="es-ES" dirty="0">
                <a:effectLst/>
                <a:latin typeface="Times New Roman"/>
                <a:ea typeface="Times New Roman"/>
              </a:rPr>
              <a:t>Soy comprometido, cuando asumo desafíos en la vida, lo hago con la mayor responsabilidad y seriedad, es así como, me convertí en el primer Presidente Nacional de nuestra Organización Gremial, cargo que desempeñé con el mayor agrado por un periodo de 4 años, dejando espacio posteriormente para que otros colegas pudieran también aportar al desarrollo de nuestra Asociación.</a:t>
            </a:r>
            <a:endParaRPr lang="es-CL" dirty="0">
              <a:effectLst/>
              <a:latin typeface="Times New Roman"/>
              <a:ea typeface="Times New Roman"/>
            </a:endParaRPr>
          </a:p>
          <a:p>
            <a:pPr algn="just">
              <a:lnSpc>
                <a:spcPct val="150000"/>
              </a:lnSpc>
              <a:spcAft>
                <a:spcPts val="0"/>
              </a:spcAft>
            </a:pPr>
            <a:r>
              <a:rPr lang="es-ES" dirty="0">
                <a:effectLst/>
                <a:latin typeface="Times New Roman"/>
                <a:ea typeface="Times New Roman"/>
              </a:rPr>
              <a:t> </a:t>
            </a:r>
            <a:endParaRPr lang="es-CL" dirty="0">
              <a:effectLst/>
              <a:latin typeface="Times New Roman"/>
              <a:ea typeface="Times New Roman"/>
            </a:endParaRPr>
          </a:p>
        </p:txBody>
      </p:sp>
    </p:spTree>
    <p:extLst>
      <p:ext uri="{BB962C8B-B14F-4D97-AF65-F5344CB8AC3E}">
        <p14:creationId xmlns:p14="http://schemas.microsoft.com/office/powerpoint/2010/main" val="3278431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48296" y="548680"/>
            <a:ext cx="4318811" cy="461665"/>
          </a:xfrm>
          <a:prstGeom prst="rect">
            <a:avLst/>
          </a:prstGeom>
        </p:spPr>
        <p:txBody>
          <a:bodyPr wrap="none">
            <a:spAutoFit/>
          </a:bodyPr>
          <a:lstStyle/>
          <a:p>
            <a:pPr algn="just">
              <a:spcAft>
                <a:spcPts val="0"/>
              </a:spcAft>
            </a:pPr>
            <a:r>
              <a:rPr lang="es-ES" sz="2400" b="1" u="sng" dirty="0">
                <a:effectLst/>
                <a:latin typeface="Times New Roman"/>
                <a:ea typeface="Times New Roman"/>
              </a:rPr>
              <a:t>Mis Características </a:t>
            </a:r>
            <a:r>
              <a:rPr lang="es-ES" sz="2400" b="1" u="sng" dirty="0">
                <a:latin typeface="Times New Roman"/>
                <a:ea typeface="Times New Roman"/>
              </a:rPr>
              <a:t>P</a:t>
            </a:r>
            <a:r>
              <a:rPr lang="es-ES" sz="2400" b="1" u="sng" dirty="0">
                <a:effectLst/>
                <a:latin typeface="Times New Roman"/>
                <a:ea typeface="Times New Roman"/>
              </a:rPr>
              <a:t>ersonales:</a:t>
            </a:r>
            <a:endParaRPr lang="es-CL" sz="2400" dirty="0">
              <a:effectLst/>
              <a:latin typeface="Times New Roman"/>
              <a:ea typeface="Times New Roman"/>
            </a:endParaRPr>
          </a:p>
        </p:txBody>
      </p:sp>
      <p:sp>
        <p:nvSpPr>
          <p:cNvPr id="5" name="4 Rectángulo"/>
          <p:cNvSpPr/>
          <p:nvPr/>
        </p:nvSpPr>
        <p:spPr>
          <a:xfrm>
            <a:off x="899592" y="1268760"/>
            <a:ext cx="7704856" cy="369332"/>
          </a:xfrm>
          <a:prstGeom prst="rect">
            <a:avLst/>
          </a:prstGeom>
        </p:spPr>
        <p:txBody>
          <a:bodyPr wrap="square">
            <a:spAutoFit/>
          </a:bodyPr>
          <a:lstStyle/>
          <a:p>
            <a:pPr algn="just">
              <a:spcAft>
                <a:spcPts val="0"/>
              </a:spcAft>
            </a:pPr>
            <a:r>
              <a:rPr lang="es-ES" dirty="0">
                <a:effectLst/>
                <a:latin typeface="Times New Roman"/>
                <a:ea typeface="Times New Roman"/>
              </a:rPr>
              <a:t> </a:t>
            </a:r>
            <a:endParaRPr lang="es-CL" dirty="0">
              <a:effectLst/>
              <a:latin typeface="Times New Roman"/>
              <a:ea typeface="Times New Roman"/>
            </a:endParaRPr>
          </a:p>
        </p:txBody>
      </p:sp>
      <p:sp>
        <p:nvSpPr>
          <p:cNvPr id="3" name="Rectángulo 2">
            <a:extLst>
              <a:ext uri="{FF2B5EF4-FFF2-40B4-BE49-F238E27FC236}">
                <a16:creationId xmlns:a16="http://schemas.microsoft.com/office/drawing/2014/main" xmlns="" id="{F12711AF-7DDA-4163-A7E3-65EEDEDB3523}"/>
              </a:ext>
            </a:extLst>
          </p:cNvPr>
          <p:cNvSpPr/>
          <p:nvPr/>
        </p:nvSpPr>
        <p:spPr>
          <a:xfrm>
            <a:off x="719572" y="1268760"/>
            <a:ext cx="7668852" cy="3693319"/>
          </a:xfrm>
          <a:prstGeom prst="rect">
            <a:avLst/>
          </a:prstGeom>
        </p:spPr>
        <p:txBody>
          <a:bodyPr wrap="square">
            <a:spAutoFit/>
          </a:bodyPr>
          <a:lstStyle/>
          <a:p>
            <a:pPr marL="285750" indent="-285750" algn="just">
              <a:buFont typeface="Wingdings" panose="05000000000000000000" pitchFamily="2" charset="2"/>
              <a:buChar char="ü"/>
            </a:pPr>
            <a:r>
              <a:rPr lang="es-CL" dirty="0">
                <a:latin typeface="Times New Roman" panose="02020603050405020304" pitchFamily="18" charset="0"/>
                <a:cs typeface="Times New Roman" panose="02020603050405020304" pitchFamily="18" charset="0"/>
              </a:rPr>
              <a:t>Soy empático, tengo la capacidad de escuchar a las personas y hacerme parte del problema y proporcionar la ayuda que esté de mi parte.</a:t>
            </a:r>
          </a:p>
          <a:p>
            <a:pPr algn="just"/>
            <a:r>
              <a:rPr lang="es-CL"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es-CL" dirty="0">
                <a:latin typeface="Times New Roman" panose="02020603050405020304" pitchFamily="18" charset="0"/>
                <a:cs typeface="Times New Roman" panose="02020603050405020304" pitchFamily="18" charset="0"/>
              </a:rPr>
              <a:t>Soy esforzado, durante toda mi vida he luchado para lograr cumplir mis metas y objetivos personales, es así como logré la obtención de tres títulos profesionales “Ingeniero Comercial”, “Ingeniero en Administración Pública” y “Contador Público”, un título de técnico de nivel superior “Analista Financiero” y un título de nivel medio “Contador General”.</a:t>
            </a:r>
          </a:p>
          <a:p>
            <a:pPr algn="just"/>
            <a:r>
              <a:rPr lang="es-CL" dirty="0">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ü"/>
            </a:pPr>
            <a:r>
              <a:rPr lang="es-CL" dirty="0">
                <a:latin typeface="Times New Roman" panose="02020603050405020304" pitchFamily="18" charset="0"/>
                <a:cs typeface="Times New Roman" panose="02020603050405020304" pitchFamily="18" charset="0"/>
              </a:rPr>
              <a:t>Cuento con una dilatada experiencia y </a:t>
            </a:r>
            <a:r>
              <a:rPr lang="es-CL" dirty="0" err="1">
                <a:latin typeface="Times New Roman" panose="02020603050405020304" pitchFamily="18" charset="0"/>
                <a:cs typeface="Times New Roman" panose="02020603050405020304" pitchFamily="18" charset="0"/>
              </a:rPr>
              <a:t>expertis</a:t>
            </a:r>
            <a:r>
              <a:rPr lang="es-CL" dirty="0">
                <a:latin typeface="Times New Roman" panose="02020603050405020304" pitchFamily="18" charset="0"/>
                <a:cs typeface="Times New Roman" panose="02020603050405020304" pitchFamily="18" charset="0"/>
              </a:rPr>
              <a:t> en temáticas de Recursos Humanos, conocimiento adquirido con el trabajo desarrollado a lo largo de 30 años de trayectoria en el área, los cuales, puse a disposición de la institución y hoy los quiero poner a disposición de los trabajadores del FONASA.</a:t>
            </a:r>
          </a:p>
        </p:txBody>
      </p:sp>
    </p:spTree>
    <p:extLst>
      <p:ext uri="{BB962C8B-B14F-4D97-AF65-F5344CB8AC3E}">
        <p14:creationId xmlns:p14="http://schemas.microsoft.com/office/powerpoint/2010/main" val="3390834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782476" y="1268760"/>
            <a:ext cx="7965988" cy="3693319"/>
          </a:xfrm>
          <a:prstGeom prst="rect">
            <a:avLst/>
          </a:prstGeom>
        </p:spPr>
        <p:txBody>
          <a:bodyPr wrap="square">
            <a:spAutoFit/>
          </a:bodyPr>
          <a:lstStyle/>
          <a:p>
            <a:pPr algn="just">
              <a:spcAft>
                <a:spcPts val="0"/>
              </a:spcAft>
            </a:pPr>
            <a:r>
              <a:rPr lang="es-ES" dirty="0">
                <a:effectLst/>
                <a:latin typeface="Times New Roman"/>
                <a:ea typeface="Times New Roman"/>
              </a:rPr>
              <a:t>A continuación, detallo  los principales ejes de mi agenda de trabajo, el cual, solo podré llevar a cabo si ustedes deciden apoyar mediante su voto, mi candidatura a Dirigente Metropolitano:</a:t>
            </a:r>
            <a:endParaRPr lang="es-CL" dirty="0">
              <a:effectLst/>
              <a:latin typeface="Times New Roman"/>
              <a:ea typeface="Times New Roman"/>
            </a:endParaRPr>
          </a:p>
          <a:p>
            <a:pPr algn="just">
              <a:spcAft>
                <a:spcPts val="0"/>
              </a:spcAft>
            </a:pPr>
            <a:r>
              <a:rPr lang="es-ES" u="none" strike="noStrike" dirty="0">
                <a:effectLst/>
                <a:latin typeface="Times New Roman"/>
                <a:ea typeface="Times New Roman"/>
              </a:rPr>
              <a:t> </a:t>
            </a:r>
            <a:endParaRPr lang="es-CL" dirty="0">
              <a:effectLst/>
              <a:latin typeface="Times New Roman"/>
              <a:ea typeface="Times New Roman"/>
            </a:endParaRPr>
          </a:p>
          <a:p>
            <a:pPr marL="342900" lvl="0" indent="-342900" algn="just">
              <a:spcAft>
                <a:spcPts val="0"/>
              </a:spcAft>
              <a:buFont typeface="Wingdings"/>
              <a:buChar char=""/>
            </a:pPr>
            <a:r>
              <a:rPr lang="es-ES" dirty="0">
                <a:effectLst/>
                <a:latin typeface="Times New Roman"/>
                <a:ea typeface="Times New Roman"/>
              </a:rPr>
              <a:t>Prestar permanente asesoría y la mayor colaboración a todos los socios y socias, en temas atingentes al área de RRHH, tales como: Derechos funcionarios, Calificaciones, Capacitación, Bienestar Social y en general todo lo relacionado con el ciclo de vida laboral.</a:t>
            </a:r>
            <a:endParaRPr lang="es-CL" dirty="0">
              <a:effectLst/>
              <a:latin typeface="Times New Roman"/>
              <a:ea typeface="Times New Roman"/>
            </a:endParaRPr>
          </a:p>
          <a:p>
            <a:pPr marL="457200" algn="just">
              <a:spcAft>
                <a:spcPts val="0"/>
              </a:spcAft>
            </a:pPr>
            <a:r>
              <a:rPr lang="es-ES" dirty="0">
                <a:effectLst/>
                <a:latin typeface="Times New Roman"/>
                <a:ea typeface="Times New Roman"/>
              </a:rPr>
              <a:t> </a:t>
            </a:r>
            <a:endParaRPr lang="es-CL" dirty="0">
              <a:effectLst/>
              <a:latin typeface="Times New Roman"/>
              <a:ea typeface="Times New Roman"/>
            </a:endParaRPr>
          </a:p>
          <a:p>
            <a:pPr marL="342900" lvl="0" indent="-342900" algn="just">
              <a:spcAft>
                <a:spcPts val="0"/>
              </a:spcAft>
              <a:buFont typeface="Wingdings"/>
              <a:buChar char=""/>
            </a:pPr>
            <a:r>
              <a:rPr lang="es-ES" dirty="0">
                <a:effectLst/>
                <a:latin typeface="Times New Roman"/>
                <a:ea typeface="Times New Roman"/>
              </a:rPr>
              <a:t>Desde el rol de Dirigente Metropolitano, prestar permanente colaboración al Directorio Nacional de ANPTUF, en todas aquellas materias en que se requiera mi participación.</a:t>
            </a:r>
            <a:endParaRPr lang="es-CL" dirty="0">
              <a:effectLst/>
              <a:latin typeface="Times New Roman"/>
              <a:ea typeface="Times New Roman"/>
            </a:endParaRPr>
          </a:p>
          <a:p>
            <a:pPr algn="just">
              <a:spcAft>
                <a:spcPts val="0"/>
              </a:spcAft>
            </a:pPr>
            <a:r>
              <a:rPr lang="es-ES" dirty="0">
                <a:effectLst/>
                <a:latin typeface="Times New Roman"/>
                <a:ea typeface="Times New Roman"/>
              </a:rPr>
              <a:t> </a:t>
            </a:r>
            <a:endParaRPr lang="es-CL" dirty="0">
              <a:effectLst/>
              <a:latin typeface="Times New Roman"/>
              <a:ea typeface="Times New Roman"/>
            </a:endParaRPr>
          </a:p>
        </p:txBody>
      </p:sp>
      <p:sp>
        <p:nvSpPr>
          <p:cNvPr id="3" name="2 Rectángulo"/>
          <p:cNvSpPr/>
          <p:nvPr/>
        </p:nvSpPr>
        <p:spPr>
          <a:xfrm>
            <a:off x="782476" y="476672"/>
            <a:ext cx="3552254" cy="461665"/>
          </a:xfrm>
          <a:prstGeom prst="rect">
            <a:avLst/>
          </a:prstGeom>
        </p:spPr>
        <p:txBody>
          <a:bodyPr wrap="none">
            <a:spAutoFit/>
          </a:bodyPr>
          <a:lstStyle/>
          <a:p>
            <a:pPr algn="just">
              <a:spcAft>
                <a:spcPts val="0"/>
              </a:spcAft>
            </a:pPr>
            <a:r>
              <a:rPr lang="es-ES" sz="2400" b="1" u="sng" dirty="0">
                <a:effectLst/>
                <a:latin typeface="Times New Roman"/>
                <a:ea typeface="Times New Roman"/>
              </a:rPr>
              <a:t>Mi Propuesta de Trabajo</a:t>
            </a:r>
            <a:r>
              <a:rPr lang="es-ES" b="1" u="sng" dirty="0">
                <a:effectLst/>
                <a:latin typeface="Times New Roman"/>
                <a:ea typeface="Times New Roman"/>
              </a:rPr>
              <a:t>:</a:t>
            </a:r>
            <a:endParaRPr lang="es-CL" dirty="0">
              <a:effectLst/>
              <a:latin typeface="Times New Roman"/>
              <a:ea typeface="Times New Roman"/>
            </a:endParaRPr>
          </a:p>
        </p:txBody>
      </p:sp>
    </p:spTree>
    <p:extLst>
      <p:ext uri="{BB962C8B-B14F-4D97-AF65-F5344CB8AC3E}">
        <p14:creationId xmlns:p14="http://schemas.microsoft.com/office/powerpoint/2010/main" val="3855030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362</TotalTime>
  <Words>503</Words>
  <Application>Microsoft Office PowerPoint</Application>
  <PresentationFormat>Presentación en pantalla (4:3)</PresentationFormat>
  <Paragraphs>51</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Marcela Miranda Ramirez</dc:creator>
  <cp:lastModifiedBy>CLaudio Pavez Sepulveda</cp:lastModifiedBy>
  <cp:revision>16</cp:revision>
  <dcterms:created xsi:type="dcterms:W3CDTF">2017-11-28T12:38:34Z</dcterms:created>
  <dcterms:modified xsi:type="dcterms:W3CDTF">2017-11-29T15:53:29Z</dcterms:modified>
</cp:coreProperties>
</file>