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3" r:id="rId6"/>
    <p:sldId id="284" r:id="rId7"/>
    <p:sldId id="285" r:id="rId8"/>
    <p:sldId id="286" r:id="rId9"/>
    <p:sldId id="261" r:id="rId10"/>
    <p:sldId id="273" r:id="rId11"/>
    <p:sldId id="264" r:id="rId12"/>
    <p:sldId id="287" r:id="rId13"/>
    <p:sldId id="265" r:id="rId14"/>
    <p:sldId id="288" r:id="rId15"/>
    <p:sldId id="289" r:id="rId16"/>
    <p:sldId id="290" r:id="rId17"/>
    <p:sldId id="266" r:id="rId18"/>
    <p:sldId id="267" r:id="rId19"/>
    <p:sldId id="291" r:id="rId20"/>
    <p:sldId id="268" r:id="rId21"/>
    <p:sldId id="292" r:id="rId22"/>
    <p:sldId id="272" r:id="rId23"/>
    <p:sldId id="279" r:id="rId24"/>
  </p:sldIdLst>
  <p:sldSz cx="9144000" cy="5143500" type="screen16x9"/>
  <p:notesSz cx="6858000" cy="9144000"/>
  <p:embeddedFontLst>
    <p:embeddedFont>
      <p:font typeface="Roboto Condensed Light" panose="020B0604020202020204" charset="0"/>
      <p:regular r:id="rId26"/>
      <p:bold r:id="rId27"/>
      <p:italic r:id="rId28"/>
      <p:boldItalic r:id="rId29"/>
    </p:embeddedFont>
    <p:embeddedFont>
      <p:font typeface="Roboto Condensed" panose="020B0604020202020204" charset="0"/>
      <p:regular r:id="rId30"/>
      <p:bold r:id="rId31"/>
      <p:italic r:id="rId32"/>
      <p:boldItalic r:id="rId33"/>
    </p:embeddedFont>
    <p:embeddedFont>
      <p:font typeface="Arvo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6A21908-D7D8-40CA-AC8B-F1A162655EB5}">
  <a:tblStyle styleId="{66A21908-D7D8-40CA-AC8B-F1A162655E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21478878020521E-2"/>
          <c:y val="0"/>
          <c:w val="0.70944615074931749"/>
          <c:h val="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Estamento</c:v>
                </c:pt>
              </c:strCache>
            </c:strRef>
          </c:tx>
          <c:explosion val="10"/>
          <c:dLbls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Hoja1!$A$2:$A$6</c:f>
              <c:strCache>
                <c:ptCount val="5"/>
                <c:pt idx="0">
                  <c:v>Norte</c:v>
                </c:pt>
                <c:pt idx="1">
                  <c:v>Centro Norte</c:v>
                </c:pt>
                <c:pt idx="2">
                  <c:v>Centro Sur</c:v>
                </c:pt>
                <c:pt idx="3">
                  <c:v>Sur</c:v>
                </c:pt>
                <c:pt idx="4">
                  <c:v>Nivel Central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27</c:v>
                </c:pt>
                <c:pt idx="1">
                  <c:v>12</c:v>
                </c:pt>
                <c:pt idx="2">
                  <c:v>30</c:v>
                </c:pt>
                <c:pt idx="3">
                  <c:v>14</c:v>
                </c:pt>
                <c:pt idx="4">
                  <c:v>122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54575433694538E-2"/>
          <c:y val="6.2674102018533559E-2"/>
          <c:w val="0.6470137282884868"/>
          <c:h val="0.7789936728351859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ANPTUF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77</c:v>
                </c:pt>
                <c:pt idx="1">
                  <c:v>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lang="es-ES"/>
          </a:pPr>
          <a:endParaRPr lang="es-C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1154797062351"/>
          <c:y val="8.0301262822649308E-2"/>
          <c:w val="0.49293279187884609"/>
          <c:h val="0.8468332578431457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ANPTUF</c:v>
                </c:pt>
              </c:strCache>
            </c:strRef>
          </c:tx>
          <c:explosion val="8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18 - 29</c:v>
                </c:pt>
                <c:pt idx="1">
                  <c:v>30 - 44</c:v>
                </c:pt>
                <c:pt idx="2">
                  <c:v>45 - 59</c:v>
                </c:pt>
                <c:pt idx="3">
                  <c:v>60 - +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</c:v>
                </c:pt>
                <c:pt idx="1">
                  <c:v>129</c:v>
                </c:pt>
                <c:pt idx="2">
                  <c:v>80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lang="es-ES"/>
          </a:pPr>
          <a:endParaRPr lang="es-C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52159-0F11-4CAD-9A8A-CB940C76C5EB}" type="doc">
      <dgm:prSet loTypeId="urn:microsoft.com/office/officeart/2005/8/layout/hProcess11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s-CL"/>
        </a:p>
      </dgm:t>
    </dgm:pt>
    <dgm:pt modelId="{4DE757EA-9C20-4CDF-9BAE-187D25B2E454}">
      <dgm:prSet custT="1"/>
      <dgm:spPr/>
      <dgm:t>
        <a:bodyPr/>
        <a:lstStyle/>
        <a:p>
          <a:pPr rtl="0"/>
          <a:r>
            <a:rPr lang="es-C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Arial" panose="020B0604020202020204" pitchFamily="34" charset="0"/>
            </a:rPr>
            <a:t>21/12/2000 se constituyó legalmente</a:t>
          </a:r>
          <a:endParaRPr lang="es-CL" sz="1600" b="1" dirty="0">
            <a:solidFill>
              <a:schemeClr val="tx1">
                <a:lumMod val="75000"/>
                <a:lumOff val="25000"/>
              </a:schemeClr>
            </a:solidFill>
            <a:latin typeface="Helvetica"/>
            <a:cs typeface="Arial" panose="020B0604020202020204" pitchFamily="34" charset="0"/>
          </a:endParaRPr>
        </a:p>
      </dgm:t>
    </dgm:pt>
    <dgm:pt modelId="{691FAF8F-10F2-405A-AD7D-F127079DFB9E}" type="parTrans" cxnId="{9BDEA4D2-4F54-400A-8B74-C090BA009E83}">
      <dgm:prSet/>
      <dgm:spPr/>
      <dgm:t>
        <a:bodyPr/>
        <a:lstStyle/>
        <a:p>
          <a:endParaRPr lang="es-CL" sz="1600">
            <a:solidFill>
              <a:schemeClr val="tx1">
                <a:lumMod val="75000"/>
                <a:lumOff val="25000"/>
              </a:schemeClr>
            </a:solidFill>
            <a:latin typeface="Helvetica"/>
            <a:cs typeface="Arial" panose="020B0604020202020204" pitchFamily="34" charset="0"/>
          </a:endParaRPr>
        </a:p>
      </dgm:t>
    </dgm:pt>
    <dgm:pt modelId="{CC1A0F64-B788-4F5A-A783-4F14DE528FDC}" type="sibTrans" cxnId="{9BDEA4D2-4F54-400A-8B74-C090BA009E83}">
      <dgm:prSet/>
      <dgm:spPr/>
      <dgm:t>
        <a:bodyPr/>
        <a:lstStyle/>
        <a:p>
          <a:endParaRPr lang="es-CL" sz="1600">
            <a:solidFill>
              <a:schemeClr val="tx1">
                <a:lumMod val="75000"/>
                <a:lumOff val="25000"/>
              </a:schemeClr>
            </a:solidFill>
            <a:latin typeface="Helvetica"/>
            <a:cs typeface="Arial" panose="020B0604020202020204" pitchFamily="34" charset="0"/>
          </a:endParaRPr>
        </a:p>
      </dgm:t>
    </dgm:pt>
    <dgm:pt modelId="{A9123FCA-F0C3-4745-90A1-670991316C35}">
      <dgm:prSet custT="1"/>
      <dgm:spPr/>
      <dgm:t>
        <a:bodyPr/>
        <a:lstStyle/>
        <a:p>
          <a:pPr rtl="0"/>
          <a:r>
            <a:rPr lang="es-C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Arial" panose="020B0604020202020204" pitchFamily="34" charset="0"/>
            </a:rPr>
            <a:t>2011 </a:t>
          </a:r>
        </a:p>
        <a:p>
          <a:pPr rtl="0"/>
          <a:r>
            <a:rPr lang="es-CL" sz="1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Arial" panose="020B0604020202020204" pitchFamily="34" charset="0"/>
            </a:rPr>
            <a:t>se afilia a ANEF – 2013 Candidato ANEF</a:t>
          </a:r>
          <a:endParaRPr lang="es-CL" sz="1500" b="1" dirty="0">
            <a:solidFill>
              <a:schemeClr val="tx1">
                <a:lumMod val="75000"/>
                <a:lumOff val="25000"/>
              </a:schemeClr>
            </a:solidFill>
            <a:latin typeface="Helvetica"/>
            <a:cs typeface="Arial" panose="020B0604020202020204" pitchFamily="34" charset="0"/>
          </a:endParaRPr>
        </a:p>
      </dgm:t>
    </dgm:pt>
    <dgm:pt modelId="{C6A336FE-4675-4B6F-8ECB-3BF74348B0A2}" type="parTrans" cxnId="{A0036F97-D0D1-4208-B333-42A15BC88937}">
      <dgm:prSet/>
      <dgm:spPr/>
      <dgm:t>
        <a:bodyPr/>
        <a:lstStyle/>
        <a:p>
          <a:endParaRPr lang="es-CL" sz="1600">
            <a:solidFill>
              <a:schemeClr val="tx1">
                <a:lumMod val="75000"/>
                <a:lumOff val="25000"/>
              </a:schemeClr>
            </a:solidFill>
            <a:latin typeface="Helvetica"/>
            <a:cs typeface="Arial" panose="020B0604020202020204" pitchFamily="34" charset="0"/>
          </a:endParaRPr>
        </a:p>
      </dgm:t>
    </dgm:pt>
    <dgm:pt modelId="{6293463D-3FE5-42B0-A0CC-50E940D9DD61}" type="sibTrans" cxnId="{A0036F97-D0D1-4208-B333-42A15BC88937}">
      <dgm:prSet/>
      <dgm:spPr/>
      <dgm:t>
        <a:bodyPr/>
        <a:lstStyle/>
        <a:p>
          <a:endParaRPr lang="es-CL" sz="1600">
            <a:solidFill>
              <a:schemeClr val="tx1">
                <a:lumMod val="75000"/>
                <a:lumOff val="25000"/>
              </a:schemeClr>
            </a:solidFill>
            <a:latin typeface="Helvetica"/>
            <a:cs typeface="Arial" panose="020B0604020202020204" pitchFamily="34" charset="0"/>
          </a:endParaRPr>
        </a:p>
      </dgm:t>
    </dgm:pt>
    <dgm:pt modelId="{D5EE8E80-7451-4B87-A3EA-C4A8264AE22D}">
      <dgm:prSet custT="1"/>
      <dgm:spPr/>
      <dgm:t>
        <a:bodyPr/>
        <a:lstStyle/>
        <a:p>
          <a:pPr rtl="0"/>
          <a:r>
            <a:rPr lang="es-C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Arial" panose="020B0604020202020204" pitchFamily="34" charset="0"/>
            </a:rPr>
            <a:t>2015 </a:t>
          </a:r>
          <a:r>
            <a:rPr lang="es-CL" sz="1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Arial" panose="020B0604020202020204" pitchFamily="34" charset="0"/>
            </a:rPr>
            <a:t>actualización de estatutos</a:t>
          </a:r>
          <a:endParaRPr lang="es-CL" sz="1500" b="1" dirty="0">
            <a:solidFill>
              <a:schemeClr val="tx1">
                <a:lumMod val="75000"/>
                <a:lumOff val="25000"/>
              </a:schemeClr>
            </a:solidFill>
            <a:latin typeface="Helvetica"/>
            <a:cs typeface="Arial" panose="020B0604020202020204" pitchFamily="34" charset="0"/>
          </a:endParaRPr>
        </a:p>
      </dgm:t>
    </dgm:pt>
    <dgm:pt modelId="{A5645BC0-9C2C-4524-9AB5-92C758177685}" type="parTrans" cxnId="{9354B430-C28B-497D-9DF4-1DCF77502932}">
      <dgm:prSet/>
      <dgm:spPr/>
      <dgm:t>
        <a:bodyPr/>
        <a:lstStyle/>
        <a:p>
          <a:endParaRPr lang="es-CL" sz="1600">
            <a:solidFill>
              <a:schemeClr val="tx1">
                <a:lumMod val="75000"/>
                <a:lumOff val="25000"/>
              </a:schemeClr>
            </a:solidFill>
            <a:latin typeface="Helvetica"/>
            <a:cs typeface="Arial" panose="020B0604020202020204" pitchFamily="34" charset="0"/>
          </a:endParaRPr>
        </a:p>
      </dgm:t>
    </dgm:pt>
    <dgm:pt modelId="{6CF957E3-AC5E-469E-A3DA-FC25712B6E10}" type="sibTrans" cxnId="{9354B430-C28B-497D-9DF4-1DCF77502932}">
      <dgm:prSet/>
      <dgm:spPr/>
      <dgm:t>
        <a:bodyPr/>
        <a:lstStyle/>
        <a:p>
          <a:endParaRPr lang="es-CL" sz="1600">
            <a:solidFill>
              <a:schemeClr val="tx1">
                <a:lumMod val="75000"/>
                <a:lumOff val="25000"/>
              </a:schemeClr>
            </a:solidFill>
            <a:latin typeface="Helvetica"/>
            <a:cs typeface="Arial" panose="020B0604020202020204" pitchFamily="34" charset="0"/>
          </a:endParaRPr>
        </a:p>
      </dgm:t>
    </dgm:pt>
    <dgm:pt modelId="{6FA37905-97BD-4765-AFC2-EE7216D34C92}">
      <dgm:prSet custT="1"/>
      <dgm:spPr/>
      <dgm:t>
        <a:bodyPr/>
        <a:lstStyle/>
        <a:p>
          <a:pPr rtl="0"/>
          <a:r>
            <a:rPr lang="es-C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Arial" panose="020B0604020202020204" pitchFamily="34" charset="0"/>
            </a:rPr>
            <a:t>2017 participación en la ISP (Uruguay). </a:t>
          </a:r>
          <a:endParaRPr lang="es-CL" sz="1600" b="1" dirty="0">
            <a:solidFill>
              <a:schemeClr val="tx1">
                <a:lumMod val="75000"/>
                <a:lumOff val="25000"/>
              </a:schemeClr>
            </a:solidFill>
            <a:latin typeface="Helvetica"/>
            <a:cs typeface="Arial" panose="020B0604020202020204" pitchFamily="34" charset="0"/>
          </a:endParaRPr>
        </a:p>
      </dgm:t>
    </dgm:pt>
    <dgm:pt modelId="{B2A3D185-8146-4C2A-8F1F-3800E6435BC3}" type="parTrans" cxnId="{CAF17E80-1026-47FA-9DBE-FB18C60C11FF}">
      <dgm:prSet/>
      <dgm:spPr/>
      <dgm:t>
        <a:bodyPr/>
        <a:lstStyle/>
        <a:p>
          <a:endParaRPr lang="es-CL" sz="1600">
            <a:solidFill>
              <a:schemeClr val="tx1">
                <a:lumMod val="75000"/>
                <a:lumOff val="25000"/>
              </a:schemeClr>
            </a:solidFill>
            <a:latin typeface="Helvetica"/>
            <a:cs typeface="Arial" panose="020B0604020202020204" pitchFamily="34" charset="0"/>
          </a:endParaRPr>
        </a:p>
      </dgm:t>
    </dgm:pt>
    <dgm:pt modelId="{7377E4CB-DE2D-496A-A0CB-23B648342955}" type="sibTrans" cxnId="{CAF17E80-1026-47FA-9DBE-FB18C60C11FF}">
      <dgm:prSet/>
      <dgm:spPr/>
      <dgm:t>
        <a:bodyPr/>
        <a:lstStyle/>
        <a:p>
          <a:endParaRPr lang="es-CL" sz="1600">
            <a:solidFill>
              <a:schemeClr val="tx1">
                <a:lumMod val="75000"/>
                <a:lumOff val="25000"/>
              </a:schemeClr>
            </a:solidFill>
            <a:latin typeface="Helvetica"/>
            <a:cs typeface="Arial" panose="020B0604020202020204" pitchFamily="34" charset="0"/>
          </a:endParaRPr>
        </a:p>
      </dgm:t>
    </dgm:pt>
    <dgm:pt modelId="{360D7DE5-B849-4417-8E39-35CA41A15109}">
      <dgm:prSet custT="1"/>
      <dgm:spPr/>
      <dgm:t>
        <a:bodyPr/>
        <a:lstStyle/>
        <a:p>
          <a:pPr rtl="0"/>
          <a:r>
            <a:rPr lang="es-C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Arial" panose="020B0604020202020204" pitchFamily="34" charset="0"/>
            </a:rPr>
            <a:t>2018 </a:t>
          </a:r>
        </a:p>
        <a:p>
          <a:pPr rtl="0"/>
          <a:r>
            <a:rPr lang="es-C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Arial" panose="020B0604020202020204" pitchFamily="34" charset="0"/>
            </a:rPr>
            <a:t>Sube de categoría sindical (250 )</a:t>
          </a:r>
          <a:endParaRPr lang="es-CL" sz="1600" b="1" dirty="0">
            <a:solidFill>
              <a:schemeClr val="tx1">
                <a:lumMod val="75000"/>
                <a:lumOff val="25000"/>
              </a:schemeClr>
            </a:solidFill>
            <a:latin typeface="Helvetica"/>
            <a:cs typeface="Arial" panose="020B0604020202020204" pitchFamily="34" charset="0"/>
          </a:endParaRPr>
        </a:p>
      </dgm:t>
    </dgm:pt>
    <dgm:pt modelId="{04D8F378-A82A-4E77-92E9-36D9045DE6EF}" type="parTrans" cxnId="{8587BEA6-CD2A-4DDB-9769-81B1680FB794}">
      <dgm:prSet/>
      <dgm:spPr/>
      <dgm:t>
        <a:bodyPr/>
        <a:lstStyle/>
        <a:p>
          <a:endParaRPr lang="es-CL" sz="1600">
            <a:solidFill>
              <a:schemeClr val="tx1">
                <a:lumMod val="75000"/>
                <a:lumOff val="25000"/>
              </a:schemeClr>
            </a:solidFill>
            <a:latin typeface="Helvetica"/>
            <a:cs typeface="Arial" panose="020B0604020202020204" pitchFamily="34" charset="0"/>
          </a:endParaRPr>
        </a:p>
      </dgm:t>
    </dgm:pt>
    <dgm:pt modelId="{8EA04F5C-5E48-455E-97BC-836BDF54B693}" type="sibTrans" cxnId="{8587BEA6-CD2A-4DDB-9769-81B1680FB794}">
      <dgm:prSet/>
      <dgm:spPr/>
      <dgm:t>
        <a:bodyPr/>
        <a:lstStyle/>
        <a:p>
          <a:endParaRPr lang="es-CL" sz="1600">
            <a:solidFill>
              <a:schemeClr val="tx1">
                <a:lumMod val="75000"/>
                <a:lumOff val="25000"/>
              </a:schemeClr>
            </a:solidFill>
            <a:latin typeface="Helvetica"/>
            <a:cs typeface="Arial" panose="020B0604020202020204" pitchFamily="34" charset="0"/>
          </a:endParaRPr>
        </a:p>
      </dgm:t>
    </dgm:pt>
    <dgm:pt modelId="{E87E3BBA-1BF1-4557-8B66-CBBFCF4A090C}" type="pres">
      <dgm:prSet presAssocID="{94052159-0F11-4CAD-9A8A-CB940C76C5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7B87A1D-CFFB-41C1-A8AC-A809BFD25882}" type="pres">
      <dgm:prSet presAssocID="{94052159-0F11-4CAD-9A8A-CB940C76C5EB}" presName="arrow" presStyleLbl="bgShp" presStyleIdx="0" presStyleCnt="1"/>
      <dgm:spPr/>
      <dgm:t>
        <a:bodyPr/>
        <a:lstStyle/>
        <a:p>
          <a:endParaRPr lang="es-CL"/>
        </a:p>
      </dgm:t>
    </dgm:pt>
    <dgm:pt modelId="{93E5ECDB-9E58-4531-AB65-F56DEA3E3ED7}" type="pres">
      <dgm:prSet presAssocID="{94052159-0F11-4CAD-9A8A-CB940C76C5EB}" presName="points" presStyleCnt="0"/>
      <dgm:spPr/>
      <dgm:t>
        <a:bodyPr/>
        <a:lstStyle/>
        <a:p>
          <a:endParaRPr lang="es-CL"/>
        </a:p>
      </dgm:t>
    </dgm:pt>
    <dgm:pt modelId="{ABA22A73-CC1B-402C-B262-C2D00CCA51D5}" type="pres">
      <dgm:prSet presAssocID="{4DE757EA-9C20-4CDF-9BAE-187D25B2E454}" presName="compositeA" presStyleCnt="0"/>
      <dgm:spPr/>
      <dgm:t>
        <a:bodyPr/>
        <a:lstStyle/>
        <a:p>
          <a:endParaRPr lang="es-CL"/>
        </a:p>
      </dgm:t>
    </dgm:pt>
    <dgm:pt modelId="{B8018B2B-9B83-4EB7-BD00-B0A1F618032C}" type="pres">
      <dgm:prSet presAssocID="{4DE757EA-9C20-4CDF-9BAE-187D25B2E454}" presName="textA" presStyleLbl="revTx" presStyleIdx="0" presStyleCnt="5" custScaleX="22864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048CD48-A05C-4086-B98A-11836DBF6F28}" type="pres">
      <dgm:prSet presAssocID="{4DE757EA-9C20-4CDF-9BAE-187D25B2E454}" presName="circleA" presStyleLbl="node1" presStyleIdx="0" presStyleCnt="5"/>
      <dgm:spPr/>
      <dgm:t>
        <a:bodyPr/>
        <a:lstStyle/>
        <a:p>
          <a:endParaRPr lang="es-CL"/>
        </a:p>
      </dgm:t>
    </dgm:pt>
    <dgm:pt modelId="{C04DE406-4628-4D0A-B0D3-9262DFBCBD57}" type="pres">
      <dgm:prSet presAssocID="{4DE757EA-9C20-4CDF-9BAE-187D25B2E454}" presName="spaceA" presStyleCnt="0"/>
      <dgm:spPr/>
      <dgm:t>
        <a:bodyPr/>
        <a:lstStyle/>
        <a:p>
          <a:endParaRPr lang="es-CL"/>
        </a:p>
      </dgm:t>
    </dgm:pt>
    <dgm:pt modelId="{C6FB80F9-7525-4C81-B09F-52BA4E17A7EC}" type="pres">
      <dgm:prSet presAssocID="{CC1A0F64-B788-4F5A-A783-4F14DE528FDC}" presName="space" presStyleCnt="0"/>
      <dgm:spPr/>
      <dgm:t>
        <a:bodyPr/>
        <a:lstStyle/>
        <a:p>
          <a:endParaRPr lang="es-CL"/>
        </a:p>
      </dgm:t>
    </dgm:pt>
    <dgm:pt modelId="{CE5DCB4E-A8F9-4A8A-A775-CCDE7D44E374}" type="pres">
      <dgm:prSet presAssocID="{A9123FCA-F0C3-4745-90A1-670991316C35}" presName="compositeB" presStyleCnt="0"/>
      <dgm:spPr/>
      <dgm:t>
        <a:bodyPr/>
        <a:lstStyle/>
        <a:p>
          <a:endParaRPr lang="es-CL"/>
        </a:p>
      </dgm:t>
    </dgm:pt>
    <dgm:pt modelId="{D8815D33-5254-421D-8D87-E90B14B58217}" type="pres">
      <dgm:prSet presAssocID="{A9123FCA-F0C3-4745-90A1-670991316C35}" presName="textB" presStyleLbl="revTx" presStyleIdx="1" presStyleCnt="5" custScaleX="21906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4ECAA6-4A65-4F90-B4CE-5DE5D087C0E3}" type="pres">
      <dgm:prSet presAssocID="{A9123FCA-F0C3-4745-90A1-670991316C35}" presName="circleB" presStyleLbl="node1" presStyleIdx="1" presStyleCnt="5"/>
      <dgm:spPr/>
      <dgm:t>
        <a:bodyPr/>
        <a:lstStyle/>
        <a:p>
          <a:endParaRPr lang="es-CL"/>
        </a:p>
      </dgm:t>
    </dgm:pt>
    <dgm:pt modelId="{0189F302-1687-4601-988B-2DB0265D0B96}" type="pres">
      <dgm:prSet presAssocID="{A9123FCA-F0C3-4745-90A1-670991316C35}" presName="spaceB" presStyleCnt="0"/>
      <dgm:spPr/>
      <dgm:t>
        <a:bodyPr/>
        <a:lstStyle/>
        <a:p>
          <a:endParaRPr lang="es-CL"/>
        </a:p>
      </dgm:t>
    </dgm:pt>
    <dgm:pt modelId="{8A2B1597-4EBA-4B69-BEF3-2C2DB4615135}" type="pres">
      <dgm:prSet presAssocID="{6293463D-3FE5-42B0-A0CC-50E940D9DD61}" presName="space" presStyleCnt="0"/>
      <dgm:spPr/>
      <dgm:t>
        <a:bodyPr/>
        <a:lstStyle/>
        <a:p>
          <a:endParaRPr lang="es-CL"/>
        </a:p>
      </dgm:t>
    </dgm:pt>
    <dgm:pt modelId="{1FCCC9CB-57B7-4F2A-A1A7-44A428C91728}" type="pres">
      <dgm:prSet presAssocID="{D5EE8E80-7451-4B87-A3EA-C4A8264AE22D}" presName="compositeA" presStyleCnt="0"/>
      <dgm:spPr/>
      <dgm:t>
        <a:bodyPr/>
        <a:lstStyle/>
        <a:p>
          <a:endParaRPr lang="es-CL"/>
        </a:p>
      </dgm:t>
    </dgm:pt>
    <dgm:pt modelId="{CF74FDE4-3BCA-4FE4-8172-0DF3E257C34A}" type="pres">
      <dgm:prSet presAssocID="{D5EE8E80-7451-4B87-A3EA-C4A8264AE22D}" presName="textA" presStyleLbl="revTx" presStyleIdx="2" presStyleCnt="5" custScaleX="22554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114B4A8-E6BD-4FB4-B686-40C6AF339E9D}" type="pres">
      <dgm:prSet presAssocID="{D5EE8E80-7451-4B87-A3EA-C4A8264AE22D}" presName="circleA" presStyleLbl="node1" presStyleIdx="2" presStyleCnt="5"/>
      <dgm:spPr/>
      <dgm:t>
        <a:bodyPr/>
        <a:lstStyle/>
        <a:p>
          <a:endParaRPr lang="es-CL"/>
        </a:p>
      </dgm:t>
    </dgm:pt>
    <dgm:pt modelId="{81B31F9C-8B48-4EB0-89EB-04FB271899F9}" type="pres">
      <dgm:prSet presAssocID="{D5EE8E80-7451-4B87-A3EA-C4A8264AE22D}" presName="spaceA" presStyleCnt="0"/>
      <dgm:spPr/>
      <dgm:t>
        <a:bodyPr/>
        <a:lstStyle/>
        <a:p>
          <a:endParaRPr lang="es-CL"/>
        </a:p>
      </dgm:t>
    </dgm:pt>
    <dgm:pt modelId="{9B2AEB2F-3B2D-482B-AC61-DA7EEBDAF5B6}" type="pres">
      <dgm:prSet presAssocID="{6CF957E3-AC5E-469E-A3DA-FC25712B6E10}" presName="space" presStyleCnt="0"/>
      <dgm:spPr/>
      <dgm:t>
        <a:bodyPr/>
        <a:lstStyle/>
        <a:p>
          <a:endParaRPr lang="es-CL"/>
        </a:p>
      </dgm:t>
    </dgm:pt>
    <dgm:pt modelId="{787657BF-8BF7-4999-BFDE-2468A66D233D}" type="pres">
      <dgm:prSet presAssocID="{6FA37905-97BD-4765-AFC2-EE7216D34C92}" presName="compositeB" presStyleCnt="0"/>
      <dgm:spPr/>
      <dgm:t>
        <a:bodyPr/>
        <a:lstStyle/>
        <a:p>
          <a:endParaRPr lang="es-CL"/>
        </a:p>
      </dgm:t>
    </dgm:pt>
    <dgm:pt modelId="{E4419782-8733-4350-8453-112E847714D4}" type="pres">
      <dgm:prSet presAssocID="{6FA37905-97BD-4765-AFC2-EE7216D34C92}" presName="textB" presStyleLbl="revTx" presStyleIdx="3" presStyleCnt="5" custScaleX="26791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14FC9FB-B17E-4376-B627-74D6DD0E2C32}" type="pres">
      <dgm:prSet presAssocID="{6FA37905-97BD-4765-AFC2-EE7216D34C92}" presName="circleB" presStyleLbl="node1" presStyleIdx="3" presStyleCnt="5"/>
      <dgm:spPr/>
      <dgm:t>
        <a:bodyPr/>
        <a:lstStyle/>
        <a:p>
          <a:endParaRPr lang="es-CL"/>
        </a:p>
      </dgm:t>
    </dgm:pt>
    <dgm:pt modelId="{2ABC5206-8792-4048-AC76-D749F6260A70}" type="pres">
      <dgm:prSet presAssocID="{6FA37905-97BD-4765-AFC2-EE7216D34C92}" presName="spaceB" presStyleCnt="0"/>
      <dgm:spPr/>
      <dgm:t>
        <a:bodyPr/>
        <a:lstStyle/>
        <a:p>
          <a:endParaRPr lang="es-CL"/>
        </a:p>
      </dgm:t>
    </dgm:pt>
    <dgm:pt modelId="{630793C9-8D59-46D0-BC83-091DEA404F7F}" type="pres">
      <dgm:prSet presAssocID="{7377E4CB-DE2D-496A-A0CB-23B648342955}" presName="space" presStyleCnt="0"/>
      <dgm:spPr/>
      <dgm:t>
        <a:bodyPr/>
        <a:lstStyle/>
        <a:p>
          <a:endParaRPr lang="es-CL"/>
        </a:p>
      </dgm:t>
    </dgm:pt>
    <dgm:pt modelId="{8577CB58-D828-49EC-8D2D-B048BEF310AC}" type="pres">
      <dgm:prSet presAssocID="{360D7DE5-B849-4417-8E39-35CA41A15109}" presName="compositeA" presStyleCnt="0"/>
      <dgm:spPr/>
      <dgm:t>
        <a:bodyPr/>
        <a:lstStyle/>
        <a:p>
          <a:endParaRPr lang="es-CL"/>
        </a:p>
      </dgm:t>
    </dgm:pt>
    <dgm:pt modelId="{D788BA28-6378-448F-B513-764F1A4F4F5F}" type="pres">
      <dgm:prSet presAssocID="{360D7DE5-B849-4417-8E39-35CA41A15109}" presName="textA" presStyleLbl="revTx" presStyleIdx="4" presStyleCnt="5" custScaleX="21374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6AE52F3-ABA7-40D0-8204-FFBE39CEE6DC}" type="pres">
      <dgm:prSet presAssocID="{360D7DE5-B849-4417-8E39-35CA41A15109}" presName="circleA" presStyleLbl="node1" presStyleIdx="4" presStyleCnt="5"/>
      <dgm:spPr/>
      <dgm:t>
        <a:bodyPr/>
        <a:lstStyle/>
        <a:p>
          <a:endParaRPr lang="es-CL"/>
        </a:p>
      </dgm:t>
    </dgm:pt>
    <dgm:pt modelId="{E97959E0-600F-4432-B4AE-7B311270E39B}" type="pres">
      <dgm:prSet presAssocID="{360D7DE5-B849-4417-8E39-35CA41A15109}" presName="spaceA" presStyleCnt="0"/>
      <dgm:spPr/>
      <dgm:t>
        <a:bodyPr/>
        <a:lstStyle/>
        <a:p>
          <a:endParaRPr lang="es-CL"/>
        </a:p>
      </dgm:t>
    </dgm:pt>
  </dgm:ptLst>
  <dgm:cxnLst>
    <dgm:cxn modelId="{9BDEA4D2-4F54-400A-8B74-C090BA009E83}" srcId="{94052159-0F11-4CAD-9A8A-CB940C76C5EB}" destId="{4DE757EA-9C20-4CDF-9BAE-187D25B2E454}" srcOrd="0" destOrd="0" parTransId="{691FAF8F-10F2-405A-AD7D-F127079DFB9E}" sibTransId="{CC1A0F64-B788-4F5A-A783-4F14DE528FDC}"/>
    <dgm:cxn modelId="{9354B430-C28B-497D-9DF4-1DCF77502932}" srcId="{94052159-0F11-4CAD-9A8A-CB940C76C5EB}" destId="{D5EE8E80-7451-4B87-A3EA-C4A8264AE22D}" srcOrd="2" destOrd="0" parTransId="{A5645BC0-9C2C-4524-9AB5-92C758177685}" sibTransId="{6CF957E3-AC5E-469E-A3DA-FC25712B6E10}"/>
    <dgm:cxn modelId="{6220A182-6BAC-4D2B-A7F6-6DC28D02AD0A}" type="presOf" srcId="{94052159-0F11-4CAD-9A8A-CB940C76C5EB}" destId="{E87E3BBA-1BF1-4557-8B66-CBBFCF4A090C}" srcOrd="0" destOrd="0" presId="urn:microsoft.com/office/officeart/2005/8/layout/hProcess11"/>
    <dgm:cxn modelId="{BD7A88C7-FB61-4854-B504-BB4FF12721C4}" type="presOf" srcId="{A9123FCA-F0C3-4745-90A1-670991316C35}" destId="{D8815D33-5254-421D-8D87-E90B14B58217}" srcOrd="0" destOrd="0" presId="urn:microsoft.com/office/officeart/2005/8/layout/hProcess11"/>
    <dgm:cxn modelId="{A98633A9-C335-480C-AC2D-B868AB092458}" type="presOf" srcId="{360D7DE5-B849-4417-8E39-35CA41A15109}" destId="{D788BA28-6378-448F-B513-764F1A4F4F5F}" srcOrd="0" destOrd="0" presId="urn:microsoft.com/office/officeart/2005/8/layout/hProcess11"/>
    <dgm:cxn modelId="{318571CC-AE36-4549-B3B0-31985CE175C4}" type="presOf" srcId="{6FA37905-97BD-4765-AFC2-EE7216D34C92}" destId="{E4419782-8733-4350-8453-112E847714D4}" srcOrd="0" destOrd="0" presId="urn:microsoft.com/office/officeart/2005/8/layout/hProcess11"/>
    <dgm:cxn modelId="{8587BEA6-CD2A-4DDB-9769-81B1680FB794}" srcId="{94052159-0F11-4CAD-9A8A-CB940C76C5EB}" destId="{360D7DE5-B849-4417-8E39-35CA41A15109}" srcOrd="4" destOrd="0" parTransId="{04D8F378-A82A-4E77-92E9-36D9045DE6EF}" sibTransId="{8EA04F5C-5E48-455E-97BC-836BDF54B693}"/>
    <dgm:cxn modelId="{A0036F97-D0D1-4208-B333-42A15BC88937}" srcId="{94052159-0F11-4CAD-9A8A-CB940C76C5EB}" destId="{A9123FCA-F0C3-4745-90A1-670991316C35}" srcOrd="1" destOrd="0" parTransId="{C6A336FE-4675-4B6F-8ECB-3BF74348B0A2}" sibTransId="{6293463D-3FE5-42B0-A0CC-50E940D9DD61}"/>
    <dgm:cxn modelId="{1ABBB4CA-CFD3-492C-A27F-50AD799A3B3A}" type="presOf" srcId="{D5EE8E80-7451-4B87-A3EA-C4A8264AE22D}" destId="{CF74FDE4-3BCA-4FE4-8172-0DF3E257C34A}" srcOrd="0" destOrd="0" presId="urn:microsoft.com/office/officeart/2005/8/layout/hProcess11"/>
    <dgm:cxn modelId="{CAF17E80-1026-47FA-9DBE-FB18C60C11FF}" srcId="{94052159-0F11-4CAD-9A8A-CB940C76C5EB}" destId="{6FA37905-97BD-4765-AFC2-EE7216D34C92}" srcOrd="3" destOrd="0" parTransId="{B2A3D185-8146-4C2A-8F1F-3800E6435BC3}" sibTransId="{7377E4CB-DE2D-496A-A0CB-23B648342955}"/>
    <dgm:cxn modelId="{E29EDD19-59C7-452C-9B15-1442D12EFF3A}" type="presOf" srcId="{4DE757EA-9C20-4CDF-9BAE-187D25B2E454}" destId="{B8018B2B-9B83-4EB7-BD00-B0A1F618032C}" srcOrd="0" destOrd="0" presId="urn:microsoft.com/office/officeart/2005/8/layout/hProcess11"/>
    <dgm:cxn modelId="{A757F004-85D0-459E-9895-6EDE8387FA20}" type="presParOf" srcId="{E87E3BBA-1BF1-4557-8B66-CBBFCF4A090C}" destId="{B7B87A1D-CFFB-41C1-A8AC-A809BFD25882}" srcOrd="0" destOrd="0" presId="urn:microsoft.com/office/officeart/2005/8/layout/hProcess11"/>
    <dgm:cxn modelId="{5AC40B2B-4D0A-4947-8D0C-B34BA3F2B1B9}" type="presParOf" srcId="{E87E3BBA-1BF1-4557-8B66-CBBFCF4A090C}" destId="{93E5ECDB-9E58-4531-AB65-F56DEA3E3ED7}" srcOrd="1" destOrd="0" presId="urn:microsoft.com/office/officeart/2005/8/layout/hProcess11"/>
    <dgm:cxn modelId="{1B9916DE-7761-4E8B-99DD-78B91E4E2F09}" type="presParOf" srcId="{93E5ECDB-9E58-4531-AB65-F56DEA3E3ED7}" destId="{ABA22A73-CC1B-402C-B262-C2D00CCA51D5}" srcOrd="0" destOrd="0" presId="urn:microsoft.com/office/officeart/2005/8/layout/hProcess11"/>
    <dgm:cxn modelId="{DF0B7C72-F14D-448E-BAAF-504B862A4DBA}" type="presParOf" srcId="{ABA22A73-CC1B-402C-B262-C2D00CCA51D5}" destId="{B8018B2B-9B83-4EB7-BD00-B0A1F618032C}" srcOrd="0" destOrd="0" presId="urn:microsoft.com/office/officeart/2005/8/layout/hProcess11"/>
    <dgm:cxn modelId="{A81FCC02-8762-4C5E-8E01-BF88397AC1A9}" type="presParOf" srcId="{ABA22A73-CC1B-402C-B262-C2D00CCA51D5}" destId="{8048CD48-A05C-4086-B98A-11836DBF6F28}" srcOrd="1" destOrd="0" presId="urn:microsoft.com/office/officeart/2005/8/layout/hProcess11"/>
    <dgm:cxn modelId="{3C82DE2F-02D0-4B51-A70E-0D84993363C0}" type="presParOf" srcId="{ABA22A73-CC1B-402C-B262-C2D00CCA51D5}" destId="{C04DE406-4628-4D0A-B0D3-9262DFBCBD57}" srcOrd="2" destOrd="0" presId="urn:microsoft.com/office/officeart/2005/8/layout/hProcess11"/>
    <dgm:cxn modelId="{8D57F576-E5FD-4928-A3F1-50F71C631BF0}" type="presParOf" srcId="{93E5ECDB-9E58-4531-AB65-F56DEA3E3ED7}" destId="{C6FB80F9-7525-4C81-B09F-52BA4E17A7EC}" srcOrd="1" destOrd="0" presId="urn:microsoft.com/office/officeart/2005/8/layout/hProcess11"/>
    <dgm:cxn modelId="{2348F9BB-49B9-4EFC-9E8E-BD7B9589129F}" type="presParOf" srcId="{93E5ECDB-9E58-4531-AB65-F56DEA3E3ED7}" destId="{CE5DCB4E-A8F9-4A8A-A775-CCDE7D44E374}" srcOrd="2" destOrd="0" presId="urn:microsoft.com/office/officeart/2005/8/layout/hProcess11"/>
    <dgm:cxn modelId="{435EE5DD-35D9-45A9-95C9-ADB67CC2772C}" type="presParOf" srcId="{CE5DCB4E-A8F9-4A8A-A775-CCDE7D44E374}" destId="{D8815D33-5254-421D-8D87-E90B14B58217}" srcOrd="0" destOrd="0" presId="urn:microsoft.com/office/officeart/2005/8/layout/hProcess11"/>
    <dgm:cxn modelId="{66502ACE-02F3-4CFB-9DE0-7332B07DE8BC}" type="presParOf" srcId="{CE5DCB4E-A8F9-4A8A-A775-CCDE7D44E374}" destId="{614ECAA6-4A65-4F90-B4CE-5DE5D087C0E3}" srcOrd="1" destOrd="0" presId="urn:microsoft.com/office/officeart/2005/8/layout/hProcess11"/>
    <dgm:cxn modelId="{54C3033E-0770-4CF2-9054-ED8E1FA003E2}" type="presParOf" srcId="{CE5DCB4E-A8F9-4A8A-A775-CCDE7D44E374}" destId="{0189F302-1687-4601-988B-2DB0265D0B96}" srcOrd="2" destOrd="0" presId="urn:microsoft.com/office/officeart/2005/8/layout/hProcess11"/>
    <dgm:cxn modelId="{BCA19601-1659-4974-B72A-817CFD927A77}" type="presParOf" srcId="{93E5ECDB-9E58-4531-AB65-F56DEA3E3ED7}" destId="{8A2B1597-4EBA-4B69-BEF3-2C2DB4615135}" srcOrd="3" destOrd="0" presId="urn:microsoft.com/office/officeart/2005/8/layout/hProcess11"/>
    <dgm:cxn modelId="{F7F537CA-5DD4-42A6-9375-5F5E02602F0F}" type="presParOf" srcId="{93E5ECDB-9E58-4531-AB65-F56DEA3E3ED7}" destId="{1FCCC9CB-57B7-4F2A-A1A7-44A428C91728}" srcOrd="4" destOrd="0" presId="urn:microsoft.com/office/officeart/2005/8/layout/hProcess11"/>
    <dgm:cxn modelId="{8A376B7B-0453-4E82-934C-FB5EA6BE089D}" type="presParOf" srcId="{1FCCC9CB-57B7-4F2A-A1A7-44A428C91728}" destId="{CF74FDE4-3BCA-4FE4-8172-0DF3E257C34A}" srcOrd="0" destOrd="0" presId="urn:microsoft.com/office/officeart/2005/8/layout/hProcess11"/>
    <dgm:cxn modelId="{6145E4D2-BC14-4B31-890E-EE4AA6B42F52}" type="presParOf" srcId="{1FCCC9CB-57B7-4F2A-A1A7-44A428C91728}" destId="{B114B4A8-E6BD-4FB4-B686-40C6AF339E9D}" srcOrd="1" destOrd="0" presId="urn:microsoft.com/office/officeart/2005/8/layout/hProcess11"/>
    <dgm:cxn modelId="{FA988013-CC6F-4C61-92E0-5EFDF323DD6F}" type="presParOf" srcId="{1FCCC9CB-57B7-4F2A-A1A7-44A428C91728}" destId="{81B31F9C-8B48-4EB0-89EB-04FB271899F9}" srcOrd="2" destOrd="0" presId="urn:microsoft.com/office/officeart/2005/8/layout/hProcess11"/>
    <dgm:cxn modelId="{EEBFD0A2-4FEB-4491-97EC-653104A23001}" type="presParOf" srcId="{93E5ECDB-9E58-4531-AB65-F56DEA3E3ED7}" destId="{9B2AEB2F-3B2D-482B-AC61-DA7EEBDAF5B6}" srcOrd="5" destOrd="0" presId="urn:microsoft.com/office/officeart/2005/8/layout/hProcess11"/>
    <dgm:cxn modelId="{6B4D7FD0-20AC-4D58-837C-7FA0144D4EE4}" type="presParOf" srcId="{93E5ECDB-9E58-4531-AB65-F56DEA3E3ED7}" destId="{787657BF-8BF7-4999-BFDE-2468A66D233D}" srcOrd="6" destOrd="0" presId="urn:microsoft.com/office/officeart/2005/8/layout/hProcess11"/>
    <dgm:cxn modelId="{7D2F9370-396F-406F-89EF-7055EFEF2E02}" type="presParOf" srcId="{787657BF-8BF7-4999-BFDE-2468A66D233D}" destId="{E4419782-8733-4350-8453-112E847714D4}" srcOrd="0" destOrd="0" presId="urn:microsoft.com/office/officeart/2005/8/layout/hProcess11"/>
    <dgm:cxn modelId="{ED1417F9-3BBC-4F5C-B02B-CCE2E4FF392C}" type="presParOf" srcId="{787657BF-8BF7-4999-BFDE-2468A66D233D}" destId="{414FC9FB-B17E-4376-B627-74D6DD0E2C32}" srcOrd="1" destOrd="0" presId="urn:microsoft.com/office/officeart/2005/8/layout/hProcess11"/>
    <dgm:cxn modelId="{DE64BF08-3601-4758-806E-ACFD353ED053}" type="presParOf" srcId="{787657BF-8BF7-4999-BFDE-2468A66D233D}" destId="{2ABC5206-8792-4048-AC76-D749F6260A70}" srcOrd="2" destOrd="0" presId="urn:microsoft.com/office/officeart/2005/8/layout/hProcess11"/>
    <dgm:cxn modelId="{0AC3ACDC-5A3A-4857-9127-27A0E8CE6854}" type="presParOf" srcId="{93E5ECDB-9E58-4531-AB65-F56DEA3E3ED7}" destId="{630793C9-8D59-46D0-BC83-091DEA404F7F}" srcOrd="7" destOrd="0" presId="urn:microsoft.com/office/officeart/2005/8/layout/hProcess11"/>
    <dgm:cxn modelId="{9A6E317D-E71B-4026-8096-041EE352FD5E}" type="presParOf" srcId="{93E5ECDB-9E58-4531-AB65-F56DEA3E3ED7}" destId="{8577CB58-D828-49EC-8D2D-B048BEF310AC}" srcOrd="8" destOrd="0" presId="urn:microsoft.com/office/officeart/2005/8/layout/hProcess11"/>
    <dgm:cxn modelId="{CF555928-8BC4-4BA4-AC6F-C79AE6BD824B}" type="presParOf" srcId="{8577CB58-D828-49EC-8D2D-B048BEF310AC}" destId="{D788BA28-6378-448F-B513-764F1A4F4F5F}" srcOrd="0" destOrd="0" presId="urn:microsoft.com/office/officeart/2005/8/layout/hProcess11"/>
    <dgm:cxn modelId="{3B6A58DA-D9D9-479F-BABE-32D6B2695290}" type="presParOf" srcId="{8577CB58-D828-49EC-8D2D-B048BEF310AC}" destId="{E6AE52F3-ABA7-40D0-8204-FFBE39CEE6DC}" srcOrd="1" destOrd="0" presId="urn:microsoft.com/office/officeart/2005/8/layout/hProcess11"/>
    <dgm:cxn modelId="{8B2AFEE7-BB29-412F-B67F-4866D4CD3D39}" type="presParOf" srcId="{8577CB58-D828-49EC-8D2D-B048BEF310AC}" destId="{E97959E0-600F-4432-B4AE-7B311270E39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87A1D-CFFB-41C1-A8AC-A809BFD25882}">
      <dsp:nvSpPr>
        <dsp:cNvPr id="0" name=""/>
        <dsp:cNvSpPr/>
      </dsp:nvSpPr>
      <dsp:spPr>
        <a:xfrm>
          <a:off x="0" y="820891"/>
          <a:ext cx="8627585" cy="1094521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018B2B-9B83-4EB7-BD00-B0A1F618032C}">
      <dsp:nvSpPr>
        <dsp:cNvPr id="0" name=""/>
        <dsp:cNvSpPr/>
      </dsp:nvSpPr>
      <dsp:spPr>
        <a:xfrm>
          <a:off x="1333" y="0"/>
          <a:ext cx="1510573" cy="1094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Arial" panose="020B0604020202020204" pitchFamily="34" charset="0"/>
            </a:rPr>
            <a:t>21/12/2000 se constituyó legalmente</a:t>
          </a:r>
          <a:endParaRPr lang="es-CL" sz="1600" b="1" kern="1200" dirty="0">
            <a:solidFill>
              <a:schemeClr val="tx1">
                <a:lumMod val="75000"/>
                <a:lumOff val="25000"/>
              </a:schemeClr>
            </a:solidFill>
            <a:latin typeface="Helvetica"/>
            <a:cs typeface="Arial" panose="020B0604020202020204" pitchFamily="34" charset="0"/>
          </a:endParaRPr>
        </a:p>
      </dsp:txBody>
      <dsp:txXfrm>
        <a:off x="1333" y="0"/>
        <a:ext cx="1510573" cy="1094521"/>
      </dsp:txXfrm>
    </dsp:sp>
    <dsp:sp modelId="{8048CD48-A05C-4086-B98A-11836DBF6F28}">
      <dsp:nvSpPr>
        <dsp:cNvPr id="0" name=""/>
        <dsp:cNvSpPr/>
      </dsp:nvSpPr>
      <dsp:spPr>
        <a:xfrm>
          <a:off x="619805" y="1231336"/>
          <a:ext cx="273630" cy="2736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815D33-5254-421D-8D87-E90B14B58217}">
      <dsp:nvSpPr>
        <dsp:cNvPr id="0" name=""/>
        <dsp:cNvSpPr/>
      </dsp:nvSpPr>
      <dsp:spPr>
        <a:xfrm>
          <a:off x="1544940" y="1641782"/>
          <a:ext cx="1447243" cy="1094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Arial" panose="020B0604020202020204" pitchFamily="34" charset="0"/>
            </a:rPr>
            <a:t>2011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Arial" panose="020B0604020202020204" pitchFamily="34" charset="0"/>
            </a:rPr>
            <a:t>se afilia a ANEF – 2013 Candidato ANEF</a:t>
          </a:r>
          <a:endParaRPr lang="es-CL" sz="1500" b="1" kern="1200" dirty="0">
            <a:solidFill>
              <a:schemeClr val="tx1">
                <a:lumMod val="75000"/>
                <a:lumOff val="25000"/>
              </a:schemeClr>
            </a:solidFill>
            <a:latin typeface="Helvetica"/>
            <a:cs typeface="Arial" panose="020B0604020202020204" pitchFamily="34" charset="0"/>
          </a:endParaRPr>
        </a:p>
      </dsp:txBody>
      <dsp:txXfrm>
        <a:off x="1544940" y="1641782"/>
        <a:ext cx="1447243" cy="1094521"/>
      </dsp:txXfrm>
    </dsp:sp>
    <dsp:sp modelId="{614ECAA6-4A65-4F90-B4CE-5DE5D087C0E3}">
      <dsp:nvSpPr>
        <dsp:cNvPr id="0" name=""/>
        <dsp:cNvSpPr/>
      </dsp:nvSpPr>
      <dsp:spPr>
        <a:xfrm>
          <a:off x="2131747" y="1231336"/>
          <a:ext cx="273630" cy="2736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74FDE4-3BCA-4FE4-8172-0DF3E257C34A}">
      <dsp:nvSpPr>
        <dsp:cNvPr id="0" name=""/>
        <dsp:cNvSpPr/>
      </dsp:nvSpPr>
      <dsp:spPr>
        <a:xfrm>
          <a:off x="3025216" y="0"/>
          <a:ext cx="1490093" cy="1094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Arial" panose="020B0604020202020204" pitchFamily="34" charset="0"/>
            </a:rPr>
            <a:t>2015 </a:t>
          </a:r>
          <a:r>
            <a:rPr lang="es-CL" sz="15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Arial" panose="020B0604020202020204" pitchFamily="34" charset="0"/>
            </a:rPr>
            <a:t>actualización de estatutos</a:t>
          </a:r>
          <a:endParaRPr lang="es-CL" sz="1500" b="1" kern="1200" dirty="0">
            <a:solidFill>
              <a:schemeClr val="tx1">
                <a:lumMod val="75000"/>
                <a:lumOff val="25000"/>
              </a:schemeClr>
            </a:solidFill>
            <a:latin typeface="Helvetica"/>
            <a:cs typeface="Arial" panose="020B0604020202020204" pitchFamily="34" charset="0"/>
          </a:endParaRPr>
        </a:p>
      </dsp:txBody>
      <dsp:txXfrm>
        <a:off x="3025216" y="0"/>
        <a:ext cx="1490093" cy="1094521"/>
      </dsp:txXfrm>
    </dsp:sp>
    <dsp:sp modelId="{B114B4A8-E6BD-4FB4-B686-40C6AF339E9D}">
      <dsp:nvSpPr>
        <dsp:cNvPr id="0" name=""/>
        <dsp:cNvSpPr/>
      </dsp:nvSpPr>
      <dsp:spPr>
        <a:xfrm>
          <a:off x="3633448" y="1231336"/>
          <a:ext cx="273630" cy="2736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419782-8733-4350-8453-112E847714D4}">
      <dsp:nvSpPr>
        <dsp:cNvPr id="0" name=""/>
        <dsp:cNvSpPr/>
      </dsp:nvSpPr>
      <dsp:spPr>
        <a:xfrm>
          <a:off x="4548343" y="1641782"/>
          <a:ext cx="1770019" cy="1094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Arial" panose="020B0604020202020204" pitchFamily="34" charset="0"/>
            </a:rPr>
            <a:t>2017 participación en la ISP (Uruguay). </a:t>
          </a:r>
          <a:endParaRPr lang="es-CL" sz="1600" b="1" kern="1200" dirty="0">
            <a:solidFill>
              <a:schemeClr val="tx1">
                <a:lumMod val="75000"/>
                <a:lumOff val="25000"/>
              </a:schemeClr>
            </a:solidFill>
            <a:latin typeface="Helvetica"/>
            <a:cs typeface="Arial" panose="020B0604020202020204" pitchFamily="34" charset="0"/>
          </a:endParaRPr>
        </a:p>
      </dsp:txBody>
      <dsp:txXfrm>
        <a:off x="4548343" y="1641782"/>
        <a:ext cx="1770019" cy="1094521"/>
      </dsp:txXfrm>
    </dsp:sp>
    <dsp:sp modelId="{414FC9FB-B17E-4376-B627-74D6DD0E2C32}">
      <dsp:nvSpPr>
        <dsp:cNvPr id="0" name=""/>
        <dsp:cNvSpPr/>
      </dsp:nvSpPr>
      <dsp:spPr>
        <a:xfrm>
          <a:off x="5296538" y="1231336"/>
          <a:ext cx="273630" cy="2736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88BA28-6378-448F-B513-764F1A4F4F5F}">
      <dsp:nvSpPr>
        <dsp:cNvPr id="0" name=""/>
        <dsp:cNvSpPr/>
      </dsp:nvSpPr>
      <dsp:spPr>
        <a:xfrm>
          <a:off x="6351395" y="0"/>
          <a:ext cx="1412096" cy="1094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Arial" panose="020B0604020202020204" pitchFamily="34" charset="0"/>
            </a:rPr>
            <a:t>2018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Arial" panose="020B0604020202020204" pitchFamily="34" charset="0"/>
            </a:rPr>
            <a:t>Sube de categoría sindical (250 )</a:t>
          </a:r>
          <a:endParaRPr lang="es-CL" sz="1600" b="1" kern="1200" dirty="0">
            <a:solidFill>
              <a:schemeClr val="tx1">
                <a:lumMod val="75000"/>
                <a:lumOff val="25000"/>
              </a:schemeClr>
            </a:solidFill>
            <a:latin typeface="Helvetica"/>
            <a:cs typeface="Arial" panose="020B0604020202020204" pitchFamily="34" charset="0"/>
          </a:endParaRPr>
        </a:p>
      </dsp:txBody>
      <dsp:txXfrm>
        <a:off x="6351395" y="0"/>
        <a:ext cx="1412096" cy="1094521"/>
      </dsp:txXfrm>
    </dsp:sp>
    <dsp:sp modelId="{E6AE52F3-ABA7-40D0-8204-FFBE39CEE6DC}">
      <dsp:nvSpPr>
        <dsp:cNvPr id="0" name=""/>
        <dsp:cNvSpPr/>
      </dsp:nvSpPr>
      <dsp:spPr>
        <a:xfrm>
          <a:off x="6920629" y="1231336"/>
          <a:ext cx="273630" cy="2736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58835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Shape 29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Shape 3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Shape 3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Shape 4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5" name="Shape 45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Shape 47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8" name="Shape 48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9800"/>
                </a:solidFill>
              </a:rPr>
              <a:t>“</a:t>
            </a:r>
            <a:endParaRPr sz="7200" b="1">
              <a:solidFill>
                <a:srgbClr val="FF9800"/>
              </a:solidFill>
            </a:endParaRPr>
          </a:p>
        </p:txBody>
      </p:sp>
      <p:grpSp>
        <p:nvGrpSpPr>
          <p:cNvPr id="52" name="Shape 52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3" name="Shape 5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Shape 5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Shape 5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Shape 5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Shape 5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Shape 5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Shape 103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Shape 104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Shape 10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Shape 10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Shape 10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Shape 109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Shape 11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Shape 11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Shape 11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Shape 11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Shape 11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Shape 12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64" name="Shape 16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ptuf.c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anptuf@fonasa.c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http://www.anptuf.cl/media/k2/items/cache/144aba6c568fde2fce1a77afef2ebf5c_M.jpg" TargetMode="External"/><Relationship Id="rId18" Type="http://schemas.openxmlformats.org/officeDocument/2006/relationships/image" Target="../media/image18.jpeg"/><Relationship Id="rId26" Type="http://schemas.openxmlformats.org/officeDocument/2006/relationships/image" Target="../media/image22.jpeg"/><Relationship Id="rId39" Type="http://schemas.openxmlformats.org/officeDocument/2006/relationships/image" Target="http://www.anptuf.cl/media/k2/items/cache/dc9e231f652301f80ea8e901bd9ec18a_M.jpg" TargetMode="External"/><Relationship Id="rId21" Type="http://schemas.openxmlformats.org/officeDocument/2006/relationships/image" Target="http://www.anptuf.cl/media/k2/items/cache/aaa082d2257ab65aecf61c2340e9c5b9_M.jpg" TargetMode="External"/><Relationship Id="rId34" Type="http://schemas.openxmlformats.org/officeDocument/2006/relationships/image" Target="../media/image26.jpeg"/><Relationship Id="rId7" Type="http://schemas.openxmlformats.org/officeDocument/2006/relationships/image" Target="http://www.anptuf.cl/media/k2/items/cache/bdc7d0f30e0c420b2ac279d6a1c096e4_M.jpg" TargetMode="External"/><Relationship Id="rId12" Type="http://schemas.openxmlformats.org/officeDocument/2006/relationships/image" Target="../media/image15.jpeg"/><Relationship Id="rId17" Type="http://schemas.openxmlformats.org/officeDocument/2006/relationships/image" Target="http://www.anptuf.cl/media/k2/items/cache/d632334130a2b9d194362b7d857b88bf_M.jpg" TargetMode="External"/><Relationship Id="rId25" Type="http://schemas.openxmlformats.org/officeDocument/2006/relationships/image" Target="http://www.anptuf.cl/media/k2/items/cache/ffe144b59c409587b4c9211fb31afdfe_M.jpg" TargetMode="External"/><Relationship Id="rId33" Type="http://schemas.openxmlformats.org/officeDocument/2006/relationships/image" Target="http://www.anptuf.cl/media/k2/items/cache/7293a47c0f4cdddd46ff10bcf3d23287_M.jpg" TargetMode="External"/><Relationship Id="rId38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7.jpeg"/><Relationship Id="rId20" Type="http://schemas.openxmlformats.org/officeDocument/2006/relationships/image" Target="../media/image19.jpeg"/><Relationship Id="rId29" Type="http://schemas.openxmlformats.org/officeDocument/2006/relationships/image" Target="http://www.anptuf.cl/media/k2/items/cache/deb45d333d0414ba3de42155789fdb4a_M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11" Type="http://schemas.openxmlformats.org/officeDocument/2006/relationships/image" Target="http://www.anptuf.cl/media/k2/items/cache/c75601cf4b798b9bb038a5b73c93d358_M.jpg" TargetMode="External"/><Relationship Id="rId24" Type="http://schemas.openxmlformats.org/officeDocument/2006/relationships/image" Target="../media/image21.jpeg"/><Relationship Id="rId32" Type="http://schemas.openxmlformats.org/officeDocument/2006/relationships/image" Target="../media/image25.jpeg"/><Relationship Id="rId37" Type="http://schemas.openxmlformats.org/officeDocument/2006/relationships/image" Target="http://www.anptuf.cl/media/k2/items/cache/852967248dd3e6cb3942a1fe6af42945_M.jpg" TargetMode="External"/><Relationship Id="rId5" Type="http://schemas.openxmlformats.org/officeDocument/2006/relationships/image" Target="http://www.anptuf.cl/media/k2/items/cache/5f9ec0b2e765a617089a13fe6f9b5c6d_M.jpg" TargetMode="External"/><Relationship Id="rId15" Type="http://schemas.openxmlformats.org/officeDocument/2006/relationships/image" Target="http://www.anptuf.cl/media/k2/items/cache/eefd4fe8f589e64e0e66a4f2937ae4ae_M.jpg" TargetMode="External"/><Relationship Id="rId23" Type="http://schemas.openxmlformats.org/officeDocument/2006/relationships/image" Target="http://www.anptuf.cl/media/k2/items/cache/4147ca3af8bf81f64b5d738c371bfecb_M.jpg" TargetMode="External"/><Relationship Id="rId28" Type="http://schemas.openxmlformats.org/officeDocument/2006/relationships/image" Target="../media/image23.jpeg"/><Relationship Id="rId36" Type="http://schemas.openxmlformats.org/officeDocument/2006/relationships/image" Target="../media/image27.jpeg"/><Relationship Id="rId10" Type="http://schemas.openxmlformats.org/officeDocument/2006/relationships/image" Target="../media/image14.jpeg"/><Relationship Id="rId19" Type="http://schemas.openxmlformats.org/officeDocument/2006/relationships/image" Target="http://www.anptuf.cl/media/k2/items/cache/fac9770ae986695c80dfb6c58f312f32_M.jpg" TargetMode="External"/><Relationship Id="rId31" Type="http://schemas.openxmlformats.org/officeDocument/2006/relationships/image" Target="http://www.anptuf.cl/media/k2/items/cache/6cff81ed2fd5fd02c6bfe5986e55231b_M.jpg" TargetMode="External"/><Relationship Id="rId4" Type="http://schemas.openxmlformats.org/officeDocument/2006/relationships/image" Target="../media/image11.jpeg"/><Relationship Id="rId9" Type="http://schemas.openxmlformats.org/officeDocument/2006/relationships/image" Target="http://www.anptuf.cl/media/k2/items/cache/ee760d1c1474fde7f8f71a96b2452e29_M.jpg" TargetMode="External"/><Relationship Id="rId14" Type="http://schemas.openxmlformats.org/officeDocument/2006/relationships/image" Target="../media/image16.jpeg"/><Relationship Id="rId22" Type="http://schemas.openxmlformats.org/officeDocument/2006/relationships/image" Target="../media/image20.jpeg"/><Relationship Id="rId27" Type="http://schemas.openxmlformats.org/officeDocument/2006/relationships/image" Target="http://www.anptuf.cl/media/k2/items/cache/fe392f78a62c6fc460cf8c2a182b395f_M.jpg" TargetMode="External"/><Relationship Id="rId30" Type="http://schemas.openxmlformats.org/officeDocument/2006/relationships/image" Target="../media/image24.jpeg"/><Relationship Id="rId35" Type="http://schemas.openxmlformats.org/officeDocument/2006/relationships/image" Target="http://www.anptuf.cl/media/k2/items/cache/68b62085e41e8f225811766f8d5eb2bb_M.jpg" TargetMode="External"/><Relationship Id="rId8" Type="http://schemas.openxmlformats.org/officeDocument/2006/relationships/image" Target="../media/image13.jpeg"/><Relationship Id="rId3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Asociación Nacional de Profesionales y Técnicos del Fonasa</a:t>
            </a:r>
            <a:br>
              <a:rPr lang="en" dirty="0" smtClean="0"/>
            </a:br>
            <a:r>
              <a:rPr lang="en" dirty="0" smtClean="0"/>
              <a:t>ANPTUF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Para ser dirigente se debe… </a:t>
            </a:r>
            <a:endParaRPr sz="2800" dirty="0"/>
          </a:p>
        </p:txBody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107504" y="1275606"/>
            <a:ext cx="8568952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 smtClean="0"/>
              <a:t>Articulo 11 (Estatutos ANPTUF)</a:t>
            </a:r>
          </a:p>
          <a:p>
            <a:pPr algn="just"/>
            <a:r>
              <a:rPr lang="es-CL" b="1" dirty="0" smtClean="0"/>
              <a:t>No </a:t>
            </a:r>
            <a:r>
              <a:rPr lang="es-CL" b="1" dirty="0"/>
              <a:t>haber sido sancionado por Investigación o Sumario Administrativo</a:t>
            </a:r>
            <a:r>
              <a:rPr lang="es-CL" dirty="0"/>
              <a:t>, originado por situaciones de acoso laboral, sexual o cualquier otra causa asociada a una conducta reñida con el Estatuto Administrativo y sus leyes complementarias.</a:t>
            </a:r>
          </a:p>
          <a:p>
            <a:pPr algn="just"/>
            <a:r>
              <a:rPr lang="es-CL" b="1" dirty="0" smtClean="0"/>
              <a:t>Encontrarse </a:t>
            </a:r>
            <a:r>
              <a:rPr lang="es-CL" b="1" dirty="0"/>
              <a:t>calificado en lista 1 o 2 </a:t>
            </a:r>
            <a:r>
              <a:rPr lang="es-CL" dirty="0"/>
              <a:t>en el período inmediatamente anterior a la elección.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446" name="Shape 44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179512" y="3147814"/>
            <a:ext cx="8676456" cy="1080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CL" b="1" dirty="0" smtClean="0"/>
              <a:t>Articulo </a:t>
            </a:r>
            <a:r>
              <a:rPr lang="es-CL" b="1" dirty="0"/>
              <a:t>18 (Estatutos </a:t>
            </a:r>
            <a:r>
              <a:rPr lang="es-CL" b="1" dirty="0" smtClean="0"/>
              <a:t>ANPTUF</a:t>
            </a:r>
            <a:r>
              <a:rPr lang="es-CL" b="1" dirty="0"/>
              <a:t>)</a:t>
            </a:r>
            <a:endParaRPr b="1" dirty="0"/>
          </a:p>
          <a:p>
            <a:pPr marL="114300" indent="0" algn="just">
              <a:buNone/>
            </a:pPr>
            <a:r>
              <a:rPr lang="es-CL" dirty="0"/>
              <a:t>En el caso que un </a:t>
            </a:r>
            <a:r>
              <a:rPr lang="es-CL" dirty="0" smtClean="0"/>
              <a:t>director, </a:t>
            </a:r>
            <a:r>
              <a:rPr lang="es-CL" dirty="0"/>
              <a:t>fuere designado en un </a:t>
            </a:r>
            <a:r>
              <a:rPr lang="es-CL" b="1" dirty="0"/>
              <a:t>cargo de </a:t>
            </a:r>
            <a:r>
              <a:rPr lang="es-CL" b="1" dirty="0" smtClean="0"/>
              <a:t>jefatura, </a:t>
            </a:r>
            <a:r>
              <a:rPr lang="es-CL" b="1" dirty="0"/>
              <a:t>deberá renunciar de inmediato a su calidad de dirigente </a:t>
            </a:r>
            <a:r>
              <a:rPr lang="es-CL" b="1" dirty="0" smtClean="0"/>
              <a:t>gremial</a:t>
            </a:r>
            <a:r>
              <a:rPr lang="es-CL" dirty="0" smtClean="0"/>
              <a:t>. Igual </a:t>
            </a:r>
            <a:r>
              <a:rPr lang="es-CL" dirty="0"/>
              <a:t>obligación </a:t>
            </a:r>
            <a:r>
              <a:rPr lang="es-CL" dirty="0" smtClean="0"/>
              <a:t>para aquel que </a:t>
            </a:r>
            <a:r>
              <a:rPr lang="es-CL" dirty="0"/>
              <a:t>reciba aumento salarial. </a:t>
            </a:r>
          </a:p>
        </p:txBody>
      </p:sp>
      <p:grpSp>
        <p:nvGrpSpPr>
          <p:cNvPr id="450" name="Shape 450"/>
          <p:cNvGrpSpPr/>
          <p:nvPr/>
        </p:nvGrpSpPr>
        <p:grpSpPr>
          <a:xfrm>
            <a:off x="305070" y="605926"/>
            <a:ext cx="323793" cy="339493"/>
            <a:chOff x="5961125" y="1623900"/>
            <a:chExt cx="427450" cy="448175"/>
          </a:xfrm>
        </p:grpSpPr>
        <p:sp>
          <p:nvSpPr>
            <p:cNvPr id="451" name="Shape 451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Para ser socio… </a:t>
            </a:r>
            <a:endParaRPr sz="3200" dirty="0"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88" name="Shape 28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Shape 28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312466" y="1563638"/>
            <a:ext cx="7806006" cy="27099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Debes ser 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funcionario </a:t>
            </a:r>
            <a:r>
              <a:rPr lang="es-C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Profesional </a:t>
            </a: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o Técnico 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de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Fonasa (Planta o Contrata), 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con 3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meses de antigüedad en Fonasa.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Completar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el </a:t>
            </a: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Formulario de </a:t>
            </a:r>
            <a:r>
              <a:rPr lang="es-C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Inscripción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que esta en nuestra página web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hlinkClick r:id="rId3"/>
              </a:rPr>
              <a:t>www.anptuf.cl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o solicítalo a cualquier dirigente ANPTUF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Envíalo a </a:t>
            </a: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hlinkClick r:id="rId4"/>
              </a:rPr>
              <a:t>anptuf@fonasa.cl</a:t>
            </a: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para su tramitación y registro.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114300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Para nosotros/as desde ese 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momento,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ya eres parte de nuestra asociación. </a:t>
            </a:r>
          </a:p>
          <a:p>
            <a:pPr marL="114300" indent="0">
              <a:buNone/>
            </a:pPr>
            <a:endParaRPr lang="es-CL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4" y="2871148"/>
            <a:ext cx="497257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s-CL" kern="1200" dirty="0" smtClean="0">
                <a:solidFill>
                  <a:schemeClr val="bg1"/>
                </a:solidFill>
                <a:latin typeface="Helvetica"/>
              </a:rPr>
              <a:t>Estructura</a:t>
            </a:r>
            <a:endParaRPr lang="es-CL" kern="1200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-CL" dirty="0" smtClean="0"/>
              <a:t>¿Quiénes son los dirigentes?</a:t>
            </a:r>
            <a:endParaRPr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724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Directiva Nacional</a:t>
            </a:r>
            <a:endParaRPr dirty="0"/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304" name="Shape 304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05" name="Shape 305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0" t="0" r="0" b="0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0" t="0" r="0" b="0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0" t="0" r="0" b="0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0" t="0" r="0" b="0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0" t="0" r="0" b="0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13" y="1419622"/>
            <a:ext cx="813465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Directivas Regionales</a:t>
            </a:r>
            <a:endParaRPr dirty="0"/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304" name="Shape 304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05" name="Shape 305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0" t="0" r="0" b="0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0" t="0" r="0" b="0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0" t="0" r="0" b="0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0" t="0" r="0" b="0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0" t="0" r="0" b="0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Picture 2" descr="Resultado de imagen para PAIS CHILE REGIO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6843" y="195486"/>
            <a:ext cx="2008733" cy="437195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r="9066"/>
          <a:stretch/>
        </p:blipFill>
        <p:spPr bwMode="auto">
          <a:xfrm>
            <a:off x="299071" y="1341852"/>
            <a:ext cx="4765722" cy="180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r="21020" b="6598"/>
          <a:stretch/>
        </p:blipFill>
        <p:spPr bwMode="auto">
          <a:xfrm>
            <a:off x="5796135" y="1707654"/>
            <a:ext cx="1920255" cy="165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r="9668" b="14442"/>
          <a:stretch/>
        </p:blipFill>
        <p:spPr bwMode="auto">
          <a:xfrm>
            <a:off x="299071" y="3390537"/>
            <a:ext cx="3089613" cy="156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r="13811" b="13179"/>
          <a:stretch/>
        </p:blipFill>
        <p:spPr bwMode="auto">
          <a:xfrm>
            <a:off x="4002304" y="3237277"/>
            <a:ext cx="1793831" cy="179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09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Directivas Regionales</a:t>
            </a:r>
            <a:endParaRPr dirty="0"/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304" name="Shape 304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05" name="Shape 305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0" t="0" r="0" b="0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0" t="0" r="0" b="0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0" t="0" r="0" b="0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0" t="0" r="0" b="0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0" t="0" r="0" b="0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Picture 2" descr="Resultado de imagen para PAIS CHILE REGIO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6843" y="195486"/>
            <a:ext cx="2008733" cy="4371950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131" y="1635646"/>
            <a:ext cx="6536117" cy="231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642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4" y="2871148"/>
            <a:ext cx="497257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s-CL" kern="1200" dirty="0" smtClean="0">
                <a:solidFill>
                  <a:schemeClr val="bg1"/>
                </a:solidFill>
                <a:latin typeface="Helvetica"/>
              </a:rPr>
              <a:t>Convenios</a:t>
            </a:r>
            <a:endParaRPr lang="es-CL" kern="1200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-CL" dirty="0" smtClean="0"/>
              <a:t>¿Qué beneficios poseo?</a:t>
            </a:r>
            <a:endParaRPr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2291070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066" name="Picture 18" descr="Numen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8" r="25348"/>
          <a:stretch>
            <a:fillRect/>
          </a:stretch>
        </p:blipFill>
        <p:spPr bwMode="auto">
          <a:xfrm>
            <a:off x="237295" y="1820870"/>
            <a:ext cx="14478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Asesoría Acumulación Previsión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2" t="7281" r="20313" b="8899"/>
          <a:stretch>
            <a:fillRect/>
          </a:stretch>
        </p:blipFill>
        <p:spPr bwMode="auto">
          <a:xfrm>
            <a:off x="4615675" y="3011495"/>
            <a:ext cx="21431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aquita Sabrosa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11549" r="12518" b="17067"/>
          <a:stretch>
            <a:fillRect/>
          </a:stretch>
        </p:blipFill>
        <p:spPr bwMode="auto">
          <a:xfrm>
            <a:off x="237295" y="999220"/>
            <a:ext cx="23717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Vital Kine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7" r="33244"/>
          <a:stretch>
            <a:fillRect/>
          </a:stretch>
        </p:blipFill>
        <p:spPr bwMode="auto">
          <a:xfrm>
            <a:off x="2404547" y="4011406"/>
            <a:ext cx="11334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oncredicoop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96" y="1245530"/>
            <a:ext cx="34480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teaPorte"/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5" y="98425"/>
            <a:ext cx="2895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studio Jurídico Sindical"/>
          <p:cNvPicPr>
            <a:picLocks noChangeAspect="1" noChangeArrowheads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31" y="4094714"/>
            <a:ext cx="29432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onvenio WOM"/>
          <p:cNvPicPr>
            <a:picLocks noChangeAspect="1" noChangeArrowheads="1"/>
          </p:cNvPicPr>
          <p:nvPr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5" r="29346"/>
          <a:stretch>
            <a:fillRect/>
          </a:stretch>
        </p:blipFill>
        <p:spPr bwMode="auto">
          <a:xfrm>
            <a:off x="8223446" y="2336800"/>
            <a:ext cx="8953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acific Fitness"/>
          <p:cNvPicPr>
            <a:picLocks noChangeAspect="1" noChangeArrowheads="1"/>
          </p:cNvPicPr>
          <p:nvPr/>
        </p:nvPicPr>
        <p:blipFill>
          <a:blip r:embed="rId20" r:link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5" r="10852"/>
          <a:stretch>
            <a:fillRect/>
          </a:stretch>
        </p:blipFill>
        <p:spPr bwMode="auto">
          <a:xfrm>
            <a:off x="2444826" y="3011495"/>
            <a:ext cx="18478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SKORPIOS"/>
          <p:cNvPicPr>
            <a:picLocks noChangeAspect="1" noChangeArrowheads="1"/>
          </p:cNvPicPr>
          <p:nvPr/>
        </p:nvPicPr>
        <p:blipFill>
          <a:blip r:embed="rId22" r:link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849" y="98425"/>
            <a:ext cx="28384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tención Psicológica"/>
          <p:cNvPicPr>
            <a:picLocks noChangeAspect="1" noChangeArrowheads="1"/>
          </p:cNvPicPr>
          <p:nvPr/>
        </p:nvPicPr>
        <p:blipFill>
          <a:blip r:embed="rId24" r:link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800" y="1155700"/>
            <a:ext cx="230452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Movistar"/>
          <p:cNvPicPr>
            <a:picLocks noChangeAspect="1" noChangeArrowheads="1"/>
          </p:cNvPicPr>
          <p:nvPr/>
        </p:nvPicPr>
        <p:blipFill>
          <a:blip r:embed="rId26" r:link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6" r="9822"/>
          <a:stretch>
            <a:fillRect/>
          </a:stretch>
        </p:blipFill>
        <p:spPr bwMode="auto">
          <a:xfrm>
            <a:off x="72443" y="3174652"/>
            <a:ext cx="1857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opeuch"/>
          <p:cNvPicPr>
            <a:picLocks noChangeAspect="1" noChangeArrowheads="1"/>
          </p:cNvPicPr>
          <p:nvPr/>
        </p:nvPicPr>
        <p:blipFill>
          <a:blip r:embed="rId28" r:link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r="9673"/>
          <a:stretch>
            <a:fillRect/>
          </a:stretch>
        </p:blipFill>
        <p:spPr bwMode="auto">
          <a:xfrm>
            <a:off x="7046292" y="3170684"/>
            <a:ext cx="19145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Class"/>
          <p:cNvPicPr>
            <a:picLocks noChangeAspect="1" noChangeArrowheads="1"/>
          </p:cNvPicPr>
          <p:nvPr/>
        </p:nvPicPr>
        <p:blipFill>
          <a:blip r:embed="rId30" r:link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t="14876" r="11732" b="20427"/>
          <a:stretch>
            <a:fillRect/>
          </a:stretch>
        </p:blipFill>
        <p:spPr bwMode="auto">
          <a:xfrm>
            <a:off x="3544112" y="4247810"/>
            <a:ext cx="21431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iversidad Academia de Humanismo Cristiano"/>
          <p:cNvPicPr>
            <a:picLocks noChangeAspect="1" noChangeArrowheads="1"/>
          </p:cNvPicPr>
          <p:nvPr/>
        </p:nvPicPr>
        <p:blipFill>
          <a:blip r:embed="rId32" r:link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849" y="2286275"/>
            <a:ext cx="18859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niversidad Alberto Hurtado"/>
          <p:cNvPicPr>
            <a:picLocks noChangeAspect="1" noChangeArrowheads="1"/>
          </p:cNvPicPr>
          <p:nvPr/>
        </p:nvPicPr>
        <p:blipFill>
          <a:blip r:embed="rId34" r:link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r="5357"/>
          <a:stretch>
            <a:fillRect/>
          </a:stretch>
        </p:blipFill>
        <p:spPr bwMode="auto">
          <a:xfrm>
            <a:off x="101664" y="4219575"/>
            <a:ext cx="22193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opercarab"/>
          <p:cNvPicPr>
            <a:picLocks noChangeAspect="1" noChangeArrowheads="1"/>
          </p:cNvPicPr>
          <p:nvPr/>
        </p:nvPicPr>
        <p:blipFill>
          <a:blip r:embed="rId36" r:link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r="29211"/>
          <a:stretch>
            <a:fillRect/>
          </a:stretch>
        </p:blipFill>
        <p:spPr bwMode="auto">
          <a:xfrm>
            <a:off x="6851030" y="2140881"/>
            <a:ext cx="11525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Universidad Arturo Prat"/>
          <p:cNvPicPr>
            <a:picLocks noChangeAspect="1" noChangeArrowheads="1"/>
          </p:cNvPicPr>
          <p:nvPr/>
        </p:nvPicPr>
        <p:blipFill>
          <a:blip r:embed="rId38" r:link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46" y="84820"/>
            <a:ext cx="24669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Más Beneficios…</a:t>
            </a:r>
            <a:endParaRPr dirty="0"/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325" name="Shape 325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326" name="Shape 326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364568" y="1347614"/>
            <a:ext cx="83838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Roboto Condensed" panose="020B0604020202020204" charset="0"/>
                <a:ea typeface="Roboto Condensed" panose="020B0604020202020204" charset="0"/>
              </a:rPr>
              <a:t>1</a:t>
            </a:r>
            <a:r>
              <a:rPr lang="es-CL" sz="2000" dirty="0" smtClean="0">
                <a:latin typeface="Roboto Condensed" panose="020B0604020202020204" charset="0"/>
                <a:ea typeface="Roboto Condensed" panose="020B0604020202020204" charset="0"/>
              </a:rPr>
              <a:t>. Bonos </a:t>
            </a:r>
            <a:r>
              <a:rPr lang="es-CL" sz="2000" dirty="0">
                <a:latin typeface="Roboto Condensed" panose="020B0604020202020204" charset="0"/>
                <a:ea typeface="Roboto Condensed" panose="020B0604020202020204" charset="0"/>
              </a:rPr>
              <a:t>por N</a:t>
            </a:r>
            <a:r>
              <a:rPr lang="es-CL" sz="2000" dirty="0" smtClean="0">
                <a:latin typeface="Roboto Condensed" panose="020B0604020202020204" charset="0"/>
                <a:ea typeface="Roboto Condensed" panose="020B0604020202020204" charset="0"/>
              </a:rPr>
              <a:t>acimiento</a:t>
            </a:r>
          </a:p>
          <a:p>
            <a:r>
              <a:rPr lang="es-CL" sz="2000" b="1" dirty="0" smtClean="0">
                <a:latin typeface="Roboto Condensed" panose="020B0604020202020204" charset="0"/>
                <a:ea typeface="Roboto Condensed" panose="020B0604020202020204" charset="0"/>
              </a:rPr>
              <a:t>2. </a:t>
            </a:r>
            <a:r>
              <a:rPr lang="es-CL" sz="2000" dirty="0" smtClean="0">
                <a:latin typeface="Roboto Condensed" panose="020B0604020202020204" charset="0"/>
                <a:ea typeface="Roboto Condensed" panose="020B0604020202020204" charset="0"/>
              </a:rPr>
              <a:t>Matrimonio</a:t>
            </a:r>
          </a:p>
          <a:p>
            <a:r>
              <a:rPr lang="es-CL" sz="2000" b="1" dirty="0" smtClean="0">
                <a:latin typeface="Roboto Condensed" panose="020B0604020202020204" charset="0"/>
                <a:ea typeface="Roboto Condensed" panose="020B0604020202020204" charset="0"/>
              </a:rPr>
              <a:t>3. </a:t>
            </a:r>
            <a:r>
              <a:rPr lang="es-CL" sz="2000" dirty="0" smtClean="0">
                <a:latin typeface="Roboto Condensed" panose="020B0604020202020204" charset="0"/>
                <a:ea typeface="Roboto Condensed" panose="020B0604020202020204" charset="0"/>
              </a:rPr>
              <a:t>Fallecimiento </a:t>
            </a:r>
            <a:r>
              <a:rPr lang="es-CL" sz="2000" dirty="0">
                <a:latin typeface="Roboto Condensed" panose="020B0604020202020204" charset="0"/>
                <a:ea typeface="Roboto Condensed" panose="020B0604020202020204" charset="0"/>
              </a:rPr>
              <a:t>de </a:t>
            </a:r>
            <a:r>
              <a:rPr lang="es-CL" sz="2000" dirty="0" smtClean="0">
                <a:latin typeface="Roboto Condensed" panose="020B0604020202020204" charset="0"/>
                <a:ea typeface="Roboto Condensed" panose="020B0604020202020204" charset="0"/>
              </a:rPr>
              <a:t>socio/a</a:t>
            </a:r>
          </a:p>
          <a:p>
            <a:r>
              <a:rPr lang="es-CL" sz="2000" b="1" dirty="0" smtClean="0">
                <a:latin typeface="Roboto Condensed" panose="020B0604020202020204" charset="0"/>
                <a:ea typeface="Roboto Condensed" panose="020B0604020202020204" charset="0"/>
              </a:rPr>
              <a:t>4. </a:t>
            </a:r>
            <a:r>
              <a:rPr lang="es-CL" sz="2000" dirty="0" smtClean="0">
                <a:latin typeface="Roboto Condensed" panose="020B0604020202020204" charset="0"/>
                <a:ea typeface="Roboto Condensed" panose="020B0604020202020204" charset="0"/>
              </a:rPr>
              <a:t>Socio/a universitario/a </a:t>
            </a:r>
            <a:r>
              <a:rPr lang="es-CL" sz="2000" dirty="0">
                <a:latin typeface="Roboto Condensed" panose="020B0604020202020204" charset="0"/>
                <a:ea typeface="Roboto Condensed" panose="020B0604020202020204" charset="0"/>
              </a:rPr>
              <a:t>y carga familiar universitaria. </a:t>
            </a:r>
            <a:endParaRPr lang="es-CL" sz="2000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r>
              <a:rPr lang="es-CL" sz="2000" b="1" dirty="0" smtClean="0">
                <a:latin typeface="Roboto Condensed" panose="020B0604020202020204" charset="0"/>
                <a:ea typeface="Roboto Condensed" panose="020B0604020202020204" charset="0"/>
              </a:rPr>
              <a:t>5. </a:t>
            </a:r>
            <a:r>
              <a:rPr lang="es-CL" sz="2000" dirty="0" smtClean="0">
                <a:latin typeface="Roboto Condensed" panose="020B0604020202020204" charset="0"/>
                <a:ea typeface="Roboto Condensed" panose="020B0604020202020204" charset="0"/>
              </a:rPr>
              <a:t>Adicionalmente</a:t>
            </a:r>
            <a:r>
              <a:rPr lang="es-CL" sz="2000" dirty="0">
                <a:latin typeface="Roboto Condensed" panose="020B0604020202020204" charset="0"/>
                <a:ea typeface="Roboto Condensed" panose="020B0604020202020204" charset="0"/>
              </a:rPr>
              <a:t>, desde el año 2016, debido al buen manejo financiero, se ha entregado el </a:t>
            </a:r>
            <a:r>
              <a:rPr lang="es-CL" sz="2000" dirty="0" smtClean="0">
                <a:latin typeface="Roboto Condensed" panose="020B0604020202020204" charset="0"/>
                <a:ea typeface="Roboto Condensed" panose="020B0604020202020204" charset="0"/>
              </a:rPr>
              <a:t>Bono </a:t>
            </a:r>
            <a:r>
              <a:rPr lang="es-CL" sz="2000" dirty="0">
                <a:latin typeface="Roboto Condensed" panose="020B0604020202020204" charset="0"/>
                <a:ea typeface="Roboto Condensed" panose="020B0604020202020204" charset="0"/>
              </a:rPr>
              <a:t>A</a:t>
            </a:r>
            <a:r>
              <a:rPr lang="es-CL" sz="2000" dirty="0" smtClean="0">
                <a:latin typeface="Roboto Condensed" panose="020B0604020202020204" charset="0"/>
                <a:ea typeface="Roboto Condensed" panose="020B0604020202020204" charset="0"/>
              </a:rPr>
              <a:t>niversario</a:t>
            </a:r>
            <a:r>
              <a:rPr lang="es-CL" sz="2000" dirty="0">
                <a:latin typeface="Roboto Condensed" panose="020B0604020202020204" charset="0"/>
                <a:ea typeface="Roboto Condensed" panose="020B0604020202020204" charset="0"/>
              </a:rPr>
              <a:t>, que se entrega en el mes diciembre, mes en que </a:t>
            </a:r>
            <a:r>
              <a:rPr lang="es-CL" sz="2000" dirty="0" smtClean="0">
                <a:latin typeface="Roboto Condensed" panose="020B0604020202020204" charset="0"/>
                <a:ea typeface="Roboto Condensed" panose="020B0604020202020204" charset="0"/>
              </a:rPr>
              <a:t>ANPTUF </a:t>
            </a:r>
            <a:r>
              <a:rPr lang="es-CL" sz="2000" dirty="0">
                <a:latin typeface="Roboto Condensed" panose="020B0604020202020204" charset="0"/>
                <a:ea typeface="Roboto Condensed" panose="020B0604020202020204" charset="0"/>
              </a:rPr>
              <a:t>está de </a:t>
            </a:r>
            <a:r>
              <a:rPr lang="es-CL" sz="2000" dirty="0" smtClean="0">
                <a:latin typeface="Roboto Condensed" panose="020B0604020202020204" charset="0"/>
                <a:ea typeface="Roboto Condensed" panose="020B0604020202020204" charset="0"/>
              </a:rPr>
              <a:t>aniversario </a:t>
            </a:r>
            <a:r>
              <a:rPr lang="es-CL" sz="1600" dirty="0" smtClean="0">
                <a:latin typeface="Roboto Condensed" panose="020B0604020202020204" charset="0"/>
                <a:ea typeface="Roboto Condensed" panose="020B0604020202020204" charset="0"/>
              </a:rPr>
              <a:t> (este bono está </a:t>
            </a:r>
            <a:r>
              <a:rPr lang="es-CL" sz="1600" dirty="0">
                <a:latin typeface="Roboto Condensed" panose="020B0604020202020204" charset="0"/>
                <a:ea typeface="Roboto Condensed" panose="020B0604020202020204" charset="0"/>
              </a:rPr>
              <a:t>sujeto a las condiciones financieras que tenga el gremio en ese </a:t>
            </a:r>
            <a:r>
              <a:rPr lang="es-CL" sz="1600" dirty="0" smtClean="0">
                <a:latin typeface="Roboto Condensed" panose="020B0604020202020204" charset="0"/>
                <a:ea typeface="Roboto Condensed" panose="020B0604020202020204" charset="0"/>
              </a:rPr>
              <a:t>año, no </a:t>
            </a:r>
            <a:r>
              <a:rPr lang="es-CL" sz="1600" dirty="0">
                <a:latin typeface="Roboto Condensed" panose="020B0604020202020204" charset="0"/>
                <a:ea typeface="Roboto Condensed" panose="020B0604020202020204" charset="0"/>
              </a:rPr>
              <a:t>es un beneficio permanente</a:t>
            </a:r>
            <a:r>
              <a:rPr lang="es-CL" sz="1600" dirty="0" smtClean="0">
                <a:latin typeface="Roboto Condensed" panose="020B0604020202020204" charset="0"/>
                <a:ea typeface="Roboto Condensed" panose="020B0604020202020204" charset="0"/>
              </a:rPr>
              <a:t>).</a:t>
            </a:r>
          </a:p>
          <a:p>
            <a:r>
              <a:rPr lang="es-CL" sz="2000" dirty="0" smtClean="0">
                <a:latin typeface="Roboto Condensed" panose="020B0604020202020204" charset="0"/>
                <a:ea typeface="Roboto Condensed" panose="020B0604020202020204" charset="0"/>
              </a:rPr>
              <a:t>6. Microcréditos.</a:t>
            </a:r>
            <a:endParaRPr lang="es-CL" sz="2000" dirty="0">
              <a:latin typeface="Roboto Condensed" panose="020B0604020202020204" charset="0"/>
              <a:ea typeface="Roboto Condensed" panose="020B0604020202020204" charset="0"/>
            </a:endParaRPr>
          </a:p>
          <a:p>
            <a:endParaRPr lang="es-C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4" y="2871148"/>
            <a:ext cx="497257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s-CL" kern="1200" dirty="0" smtClean="0">
                <a:solidFill>
                  <a:schemeClr val="bg1"/>
                </a:solidFill>
                <a:latin typeface="Helvetica"/>
              </a:rPr>
              <a:t>Comunicaciones y Redes Sociales</a:t>
            </a:r>
            <a:endParaRPr lang="es-CL" kern="1200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-CL" dirty="0" smtClean="0"/>
              <a:t>¿Cómo me comunico?</a:t>
            </a:r>
            <a:endParaRPr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9677050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27584" y="483518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TEMARIO</a:t>
            </a:r>
            <a:endParaRPr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293682" y="1713070"/>
            <a:ext cx="4998397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smtClean="0">
                <a:solidFill>
                  <a:srgbClr val="FF9800"/>
                </a:solidFill>
              </a:rPr>
              <a:t>¿QUIENES SOMOS?</a:t>
            </a:r>
            <a:endParaRPr lang="en" dirty="0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CL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1. Evolución histórica e hitos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-CL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2. Valores </a:t>
            </a:r>
            <a:r>
              <a:rPr lang="es-CL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y lineamientos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3. Estructura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4. Convenios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5. Comunicaciones y Redes Sociales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Imagen 18" descr="Descripción: Descripción: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547076"/>
            <a:ext cx="2141777" cy="209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 smtClean="0"/>
              <a:t>Pagina Web: </a:t>
            </a:r>
            <a:r>
              <a:rPr lang="es-CL" sz="3200" dirty="0" smtClean="0">
                <a:latin typeface="Roboto Condensed" panose="020B0604020202020204" charset="0"/>
                <a:ea typeface="Roboto Condensed" panose="020B0604020202020204" charset="0"/>
              </a:rPr>
              <a:t>www.ANPTUF.cl</a:t>
            </a:r>
            <a:endParaRPr sz="3200" dirty="0"/>
          </a:p>
        </p:txBody>
      </p:sp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344" name="Shape 344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Shape 345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 t="12187" r="2539" b="5312"/>
          <a:stretch>
            <a:fillRect/>
          </a:stretch>
        </p:blipFill>
        <p:spPr bwMode="auto">
          <a:xfrm>
            <a:off x="107504" y="1491630"/>
            <a:ext cx="6912768" cy="338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 smtClean="0"/>
              <a:t>Twitter: </a:t>
            </a:r>
            <a:r>
              <a:rPr lang="es-CL" sz="3200" dirty="0" smtClean="0">
                <a:latin typeface="Roboto Condensed" panose="020B0604020202020204" charset="0"/>
                <a:ea typeface="Roboto Condensed" panose="020B0604020202020204" charset="0"/>
              </a:rPr>
              <a:t>@ANPTUFNacional</a:t>
            </a:r>
            <a:endParaRPr sz="3200" dirty="0"/>
          </a:p>
        </p:txBody>
      </p:sp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344" name="Shape 344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Shape 345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5" b="7927"/>
          <a:stretch/>
        </p:blipFill>
        <p:spPr bwMode="auto">
          <a:xfrm>
            <a:off x="107504" y="1359301"/>
            <a:ext cx="740997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89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Proximamente…</a:t>
            </a:r>
            <a:endParaRPr sz="2800" dirty="0"/>
          </a:p>
        </p:txBody>
      </p:sp>
      <p:sp>
        <p:nvSpPr>
          <p:cNvPr id="419" name="Shape 4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420" name="Shape 420"/>
          <p:cNvGrpSpPr/>
          <p:nvPr/>
        </p:nvGrpSpPr>
        <p:grpSpPr>
          <a:xfrm rot="10800000">
            <a:off x="382871" y="1400428"/>
            <a:ext cx="2694428" cy="864880"/>
            <a:chOff x="185742" y="1697030"/>
            <a:chExt cx="5165698" cy="1658130"/>
          </a:xfrm>
        </p:grpSpPr>
        <p:sp>
          <p:nvSpPr>
            <p:cNvPr id="421" name="Shape 421"/>
            <p:cNvSpPr/>
            <p:nvPr/>
          </p:nvSpPr>
          <p:spPr>
            <a:xfrm rot="10800000" flipH="1">
              <a:off x="1426313" y="1697030"/>
              <a:ext cx="2693399" cy="1243801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Corto Plazo</a:t>
              </a:r>
              <a:endParaRPr sz="24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2" name="Shape 422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3" name="Shape 423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4" name="Shape 424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25" name="Shape 425"/>
          <p:cNvGrpSpPr/>
          <p:nvPr/>
        </p:nvGrpSpPr>
        <p:grpSpPr>
          <a:xfrm rot="10800000">
            <a:off x="2930882" y="1400422"/>
            <a:ext cx="2694428" cy="864880"/>
            <a:chOff x="185742" y="1697030"/>
            <a:chExt cx="5165698" cy="1658130"/>
          </a:xfrm>
        </p:grpSpPr>
        <p:sp>
          <p:nvSpPr>
            <p:cNvPr id="426" name="Shape 426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Durante el año</a:t>
              </a:r>
              <a:endParaRPr sz="24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7" name="Shape 4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9" name="Shape 429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0" name="Shape 430"/>
          <p:cNvGrpSpPr/>
          <p:nvPr/>
        </p:nvGrpSpPr>
        <p:grpSpPr>
          <a:xfrm rot="10800000">
            <a:off x="5691354" y="1385635"/>
            <a:ext cx="2694428" cy="864880"/>
            <a:chOff x="185742" y="1697030"/>
            <a:chExt cx="5165698" cy="1658130"/>
          </a:xfrm>
        </p:grpSpPr>
        <p:sp>
          <p:nvSpPr>
            <p:cNvPr id="431" name="Shape 431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 smtClean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Próximos años</a:t>
              </a:r>
              <a:endParaRPr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3" name="Shape 433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4" name="Shape 434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5" name="Shape 435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36" name="Shape 436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535235" y="2643758"/>
            <a:ext cx="20205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800" dirty="0" smtClean="0">
                <a:latin typeface="Roboto Condensed" panose="020B0604020202020204" charset="0"/>
                <a:ea typeface="Roboto Condensed" panose="020B0604020202020204" charset="0"/>
              </a:rPr>
              <a:t>Lanzamiento de nuevo logo.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800" dirty="0" smtClean="0">
                <a:latin typeface="Roboto Condensed" panose="020B0604020202020204" charset="0"/>
                <a:ea typeface="Roboto Condensed" panose="020B0604020202020204" charset="0"/>
              </a:rPr>
              <a:t>Presencia en nuevas redes sociales.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800" dirty="0" smtClean="0">
                <a:latin typeface="Roboto Condensed" panose="020B0604020202020204" charset="0"/>
                <a:ea typeface="Roboto Condensed" panose="020B0604020202020204" charset="0"/>
              </a:rPr>
              <a:t>Boletín Informativo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077296" y="2684411"/>
            <a:ext cx="2070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800" dirty="0" smtClean="0">
                <a:latin typeface="Roboto Condensed" panose="020B0604020202020204" charset="0"/>
                <a:ea typeface="Roboto Condensed" panose="020B0604020202020204" charset="0"/>
              </a:rPr>
              <a:t>Confección de Merchandising.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800" dirty="0" smtClean="0">
                <a:latin typeface="Roboto Condensed" panose="020B0604020202020204" charset="0"/>
                <a:ea typeface="Roboto Condensed" panose="020B0604020202020204" charset="0"/>
              </a:rPr>
              <a:t>Creación de mails en regiones.</a:t>
            </a:r>
            <a:endParaRPr lang="es-CL" sz="18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691354" y="2643758"/>
            <a:ext cx="2553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800" dirty="0" smtClean="0">
                <a:latin typeface="Roboto Condensed" panose="020B0604020202020204" charset="0"/>
                <a:ea typeface="Roboto Condensed" panose="020B0604020202020204" charset="0"/>
              </a:rPr>
              <a:t>Confección de aplicativo para móviles de ANPTUF. (solicitud de créditos, beneficios, entre otros)</a:t>
            </a:r>
            <a:endParaRPr lang="es-CL" sz="18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503" name="Shape 503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9800"/>
                </a:solidFill>
              </a:rPr>
              <a:t>¡Gracias!</a:t>
            </a:r>
            <a:endParaRPr sz="6000" dirty="0">
              <a:solidFill>
                <a:srgbClr val="FF9800"/>
              </a:solidFill>
            </a:endParaRPr>
          </a:p>
        </p:txBody>
      </p:sp>
      <p:sp>
        <p:nvSpPr>
          <p:cNvPr id="504" name="Shape 504"/>
          <p:cNvSpPr txBox="1">
            <a:spLocks noGrp="1"/>
          </p:cNvSpPr>
          <p:nvPr>
            <p:ph type="subTitle" idx="4294967295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/>
              <a:t>¿Alguna Pregunta?</a:t>
            </a:r>
            <a:endParaRPr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000" dirty="0" smtClean="0"/>
              <a:t>Escribir a 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 smtClean="0"/>
              <a:t>@ANPTUFNacional </a:t>
            </a:r>
            <a:r>
              <a:rPr lang="en" sz="2000" dirty="0" smtClean="0"/>
              <a:t>o  </a:t>
            </a:r>
            <a:r>
              <a:rPr lang="en" sz="2000" b="1" dirty="0" smtClean="0"/>
              <a:t>ANPTUF@fonasa.cl</a:t>
            </a:r>
            <a:endParaRPr sz="2000" b="1" dirty="0"/>
          </a:p>
        </p:txBody>
      </p:sp>
      <p:grpSp>
        <p:nvGrpSpPr>
          <p:cNvPr id="505" name="Shape 505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06" name="Shape 50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4" y="2871148"/>
            <a:ext cx="497257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s-CL" kern="1200" dirty="0">
                <a:solidFill>
                  <a:schemeClr val="bg1"/>
                </a:solidFill>
                <a:latin typeface="Helvetica"/>
              </a:rPr>
              <a:t>Evolución </a:t>
            </a:r>
            <a:r>
              <a:rPr lang="es-CL" kern="1200" dirty="0" smtClean="0">
                <a:solidFill>
                  <a:schemeClr val="bg1"/>
                </a:solidFill>
                <a:latin typeface="Helvetica"/>
              </a:rPr>
              <a:t>histórica e hitos.</a:t>
            </a:r>
            <a:endParaRPr lang="es-CL" kern="1200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-CL" dirty="0" smtClean="0"/>
              <a:t>¿Quiénes somos?</a:t>
            </a:r>
            <a:endParaRPr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827584" y="1131590"/>
            <a:ext cx="5614433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CL" sz="2500" dirty="0" smtClean="0">
                <a:solidFill>
                  <a:schemeClr val="bg1"/>
                </a:solidFill>
                <a:latin typeface="Helvetica"/>
              </a:rPr>
              <a:t>Constituirnos </a:t>
            </a:r>
            <a:r>
              <a:rPr lang="es-CL" sz="2500" dirty="0">
                <a:solidFill>
                  <a:schemeClr val="bg1"/>
                </a:solidFill>
                <a:latin typeface="Helvetica"/>
              </a:rPr>
              <a:t>en una a</a:t>
            </a:r>
            <a:r>
              <a:rPr lang="es-CL" sz="2500" dirty="0" smtClean="0">
                <a:solidFill>
                  <a:schemeClr val="bg1"/>
                </a:solidFill>
                <a:latin typeface="Helvetica"/>
              </a:rPr>
              <a:t>sociación </a:t>
            </a:r>
            <a:r>
              <a:rPr lang="es-CL" sz="2500" dirty="0">
                <a:solidFill>
                  <a:schemeClr val="bg1"/>
                </a:solidFill>
                <a:latin typeface="Helvetica"/>
              </a:rPr>
              <a:t>que aporta al desarrollo del movimiento gremial del país, con trascendencia en el sector público, y que contribuye con su accionar a una mejor calidad de vida de todos los trabajadores y la población en </a:t>
            </a:r>
            <a:r>
              <a:rPr lang="es-CL" sz="2500" dirty="0" smtClean="0">
                <a:solidFill>
                  <a:schemeClr val="bg1"/>
                </a:solidFill>
                <a:latin typeface="Helvetica"/>
              </a:rPr>
              <a:t>general</a:t>
            </a:r>
            <a:r>
              <a:rPr lang="en" dirty="0" smtClean="0"/>
              <a:t>”</a:t>
            </a:r>
            <a:endParaRPr dirty="0"/>
          </a:p>
        </p:txBody>
      </p:sp>
      <p:sp>
        <p:nvSpPr>
          <p:cNvPr id="230" name="Shape 230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Un poco de historia …..</a:t>
            </a:r>
            <a:endParaRPr sz="2800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71" name="Shape 271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278718"/>
              </p:ext>
            </p:extLst>
          </p:nvPr>
        </p:nvGraphicFramePr>
        <p:xfrm>
          <a:off x="336902" y="1563638"/>
          <a:ext cx="8627585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Nuestros socios…</a:t>
            </a:r>
            <a:endParaRPr sz="2800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71" name="Shape 271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3" name="6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672081"/>
              </p:ext>
            </p:extLst>
          </p:nvPr>
        </p:nvGraphicFramePr>
        <p:xfrm>
          <a:off x="312466" y="1563638"/>
          <a:ext cx="4403550" cy="3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148064" y="1851670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Roboto Condensed" panose="020B0604020202020204" charset="0"/>
                <a:ea typeface="Roboto Condensed" panose="020B0604020202020204" charset="0"/>
              </a:rPr>
              <a:t>Somos </a:t>
            </a:r>
            <a:r>
              <a:rPr lang="es-CL" sz="2800" dirty="0" smtClean="0">
                <a:latin typeface="Roboto Condensed" panose="020B0604020202020204" charset="0"/>
                <a:ea typeface="Roboto Condensed" panose="020B0604020202020204" charset="0"/>
              </a:rPr>
              <a:t>más </a:t>
            </a:r>
            <a:r>
              <a:rPr lang="es-CL" sz="2800" dirty="0" smtClean="0">
                <a:latin typeface="Roboto Condensed" panose="020B0604020202020204" charset="0"/>
                <a:ea typeface="Roboto Condensed" panose="020B0604020202020204" charset="0"/>
              </a:rPr>
              <a:t>de </a:t>
            </a:r>
            <a:r>
              <a:rPr lang="es-CL" sz="2800" dirty="0" smtClean="0">
                <a:latin typeface="Roboto Condensed" panose="020B0604020202020204" charset="0"/>
                <a:ea typeface="Roboto Condensed" panose="020B0604020202020204" charset="0"/>
              </a:rPr>
              <a:t>260 </a:t>
            </a:r>
            <a:r>
              <a:rPr lang="es-CL" sz="2800" dirty="0" smtClean="0">
                <a:latin typeface="Roboto Condensed" panose="020B0604020202020204" charset="0"/>
                <a:ea typeface="Roboto Condensed" panose="020B0604020202020204" charset="0"/>
              </a:rPr>
              <a:t>profesionales y técnicos socios/as de ANPTUF</a:t>
            </a:r>
            <a:endParaRPr lang="es-CL" sz="28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4862795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 smtClean="0"/>
              <a:t>Fuente: SIRH</a:t>
            </a:r>
            <a:endParaRPr lang="es-CL" sz="1050" dirty="0"/>
          </a:p>
        </p:txBody>
      </p:sp>
    </p:spTree>
    <p:extLst>
      <p:ext uri="{BB962C8B-B14F-4D97-AF65-F5344CB8AC3E}">
        <p14:creationId xmlns:p14="http://schemas.microsoft.com/office/powerpoint/2010/main" val="80289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Nuestros socios…</a:t>
            </a:r>
            <a:endParaRPr sz="2800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71" name="Shape 271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1363227108"/>
              </p:ext>
            </p:extLst>
          </p:nvPr>
        </p:nvGraphicFramePr>
        <p:xfrm>
          <a:off x="179512" y="1491630"/>
          <a:ext cx="353945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407721917"/>
              </p:ext>
            </p:extLst>
          </p:nvPr>
        </p:nvGraphicFramePr>
        <p:xfrm>
          <a:off x="3923928" y="1851670"/>
          <a:ext cx="482453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661032" y="141962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latin typeface="Roboto Condensed" panose="020B0604020202020204" charset="0"/>
                <a:ea typeface="Roboto Condensed" panose="020B0604020202020204" charset="0"/>
              </a:rPr>
              <a:t>Tramo de Edad (años)</a:t>
            </a:r>
            <a:endParaRPr lang="es-CL" sz="20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915816" y="4876006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 smtClean="0"/>
              <a:t>Fuente: SIRH</a:t>
            </a:r>
            <a:endParaRPr lang="es-CL" sz="1050" dirty="0"/>
          </a:p>
        </p:txBody>
      </p:sp>
    </p:spTree>
    <p:extLst>
      <p:ext uri="{BB962C8B-B14F-4D97-AF65-F5344CB8AC3E}">
        <p14:creationId xmlns:p14="http://schemas.microsoft.com/office/powerpoint/2010/main" val="355107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4" y="2871148"/>
            <a:ext cx="497257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s-CL" kern="1200" dirty="0" smtClean="0">
                <a:solidFill>
                  <a:schemeClr val="bg1"/>
                </a:solidFill>
                <a:latin typeface="Helvetica"/>
              </a:rPr>
              <a:t>Valores y Lineamientos</a:t>
            </a:r>
            <a:endParaRPr lang="es-CL" kern="1200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-CL" dirty="0" smtClean="0"/>
              <a:t>¿Qué valores deben poseer los dirigentes y socios/as?</a:t>
            </a:r>
            <a:endParaRPr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595441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Valores</a:t>
            </a:r>
            <a:endParaRPr sz="3600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39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10 Imagen"/>
          <p:cNvPicPr/>
          <p:nvPr/>
        </p:nvPicPr>
        <p:blipFill rotWithShape="1">
          <a:blip r:embed="rId3"/>
          <a:srcRect l="44000" t="26532" r="24850" b="45235"/>
          <a:stretch/>
        </p:blipFill>
        <p:spPr bwMode="auto">
          <a:xfrm>
            <a:off x="282216" y="1453572"/>
            <a:ext cx="5801952" cy="3278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554</Words>
  <Application>Microsoft Office PowerPoint</Application>
  <PresentationFormat>Presentación en pantalla (16:9)</PresentationFormat>
  <Paragraphs>100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Roboto Condensed Light</vt:lpstr>
      <vt:lpstr>Roboto Condensed</vt:lpstr>
      <vt:lpstr>Wingdings</vt:lpstr>
      <vt:lpstr>Helvetica</vt:lpstr>
      <vt:lpstr>Arvo</vt:lpstr>
      <vt:lpstr>Salerio template</vt:lpstr>
      <vt:lpstr>Asociación Nacional de Profesionales y Técnicos del Fonasa ANPTUF</vt:lpstr>
      <vt:lpstr>TEMARIO</vt:lpstr>
      <vt:lpstr>Evolución histórica e hitos.</vt:lpstr>
      <vt:lpstr>Presentación de PowerPoint</vt:lpstr>
      <vt:lpstr>Un poco de historia …..</vt:lpstr>
      <vt:lpstr>Nuestros socios…</vt:lpstr>
      <vt:lpstr>Nuestros socios…</vt:lpstr>
      <vt:lpstr>Valores y Lineamientos</vt:lpstr>
      <vt:lpstr>Valores</vt:lpstr>
      <vt:lpstr>Para ser dirigente se debe… </vt:lpstr>
      <vt:lpstr>Para ser socio… </vt:lpstr>
      <vt:lpstr>Estructura</vt:lpstr>
      <vt:lpstr>Directiva Nacional</vt:lpstr>
      <vt:lpstr>Directivas Regionales</vt:lpstr>
      <vt:lpstr>Directivas Regionales</vt:lpstr>
      <vt:lpstr>Convenios</vt:lpstr>
      <vt:lpstr>Presentación de PowerPoint</vt:lpstr>
      <vt:lpstr>Más Beneficios…</vt:lpstr>
      <vt:lpstr>Comunicaciones y Redes Sociales</vt:lpstr>
      <vt:lpstr>Pagina Web: www.ANPTUF.cl</vt:lpstr>
      <vt:lpstr>Twitter: @ANPTUFNacional</vt:lpstr>
      <vt:lpstr>Proximamente…</vt:lpstr>
      <vt:lpstr>¡Gracias!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Jazmin Isabel Muñoz San Martin</dc:creator>
  <cp:lastModifiedBy>Felipe Tamayo Flores</cp:lastModifiedBy>
  <cp:revision>16</cp:revision>
  <dcterms:modified xsi:type="dcterms:W3CDTF">2018-04-17T19:13:50Z</dcterms:modified>
</cp:coreProperties>
</file>